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85"/>
  </p:notesMasterIdLst>
  <p:sldIdLst>
    <p:sldId id="256" r:id="rId2"/>
    <p:sldId id="33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33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336" r:id="rId32"/>
    <p:sldId id="284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37" r:id="rId59"/>
    <p:sldId id="311" r:id="rId60"/>
    <p:sldId id="338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40" r:id="rId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C710E8-3E32-499F-A274-3DDFF9820A33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E499B6-64D5-48C5-8B9E-4695183E9DFA}">
      <dgm:prSet phldrT="[Текст]"/>
      <dgm:spPr>
        <a:solidFill>
          <a:schemeClr val="accent5">
            <a:lumMod val="20000"/>
            <a:lumOff val="80000"/>
          </a:schemeClr>
        </a:solidFill>
        <a:ln w="5715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Соблюдать правила гигиены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14903A4D-1499-47AB-9A57-78C5223DC4CA}" type="parTrans" cxnId="{C46E2E5E-AC0B-485E-9BFB-D34D5025CA8A}">
      <dgm:prSet/>
      <dgm:spPr/>
      <dgm:t>
        <a:bodyPr/>
        <a:lstStyle/>
        <a:p>
          <a:endParaRPr lang="ru-RU"/>
        </a:p>
      </dgm:t>
    </dgm:pt>
    <dgm:pt modelId="{372B608E-2045-4991-BAAE-602427FF4200}" type="sibTrans" cxnId="{C46E2E5E-AC0B-485E-9BFB-D34D5025CA8A}">
      <dgm:prSet/>
      <dgm:spPr/>
      <dgm:t>
        <a:bodyPr/>
        <a:lstStyle/>
        <a:p>
          <a:endParaRPr lang="ru-RU"/>
        </a:p>
      </dgm:t>
    </dgm:pt>
    <dgm:pt modelId="{AB19DFB0-F0E2-47AE-B408-D88CC4738DAF}">
      <dgm:prSet phldrT="[Текст]"/>
      <dgm:spPr>
        <a:solidFill>
          <a:schemeClr val="accent5">
            <a:lumMod val="20000"/>
            <a:lumOff val="80000"/>
          </a:schemeClr>
        </a:solidFill>
        <a:ln w="5715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Правильно питаться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B2D8D16A-777E-4D39-BD8A-6FD97FE96046}" type="parTrans" cxnId="{8BCCBA18-6458-47F1-BD59-2738660FB8E5}">
      <dgm:prSet/>
      <dgm:spPr/>
      <dgm:t>
        <a:bodyPr/>
        <a:lstStyle/>
        <a:p>
          <a:endParaRPr lang="ru-RU"/>
        </a:p>
      </dgm:t>
    </dgm:pt>
    <dgm:pt modelId="{E3E4D344-A90B-44D2-8D0F-7B46C11DF36F}" type="sibTrans" cxnId="{8BCCBA18-6458-47F1-BD59-2738660FB8E5}">
      <dgm:prSet/>
      <dgm:spPr/>
      <dgm:t>
        <a:bodyPr/>
        <a:lstStyle/>
        <a:p>
          <a:endParaRPr lang="ru-RU"/>
        </a:p>
      </dgm:t>
    </dgm:pt>
    <dgm:pt modelId="{6BA0120F-03CD-4224-8696-59741E633BE6}">
      <dgm:prSet phldrT="[Текст]"/>
      <dgm:spPr>
        <a:solidFill>
          <a:schemeClr val="accent5">
            <a:lumMod val="20000"/>
            <a:lumOff val="80000"/>
          </a:schemeClr>
        </a:solidFill>
        <a:ln w="5715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«Нет» вредным привычкам!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D8FB3B46-41E6-4325-82FE-52F03B9C83CA}" type="parTrans" cxnId="{60E2117A-035D-441D-8B47-7D227F3C3B70}">
      <dgm:prSet/>
      <dgm:spPr/>
      <dgm:t>
        <a:bodyPr/>
        <a:lstStyle/>
        <a:p>
          <a:endParaRPr lang="ru-RU"/>
        </a:p>
      </dgm:t>
    </dgm:pt>
    <dgm:pt modelId="{2ABAAEAE-FDA6-4CFD-BFB2-187E11FAD21F}" type="sibTrans" cxnId="{60E2117A-035D-441D-8B47-7D227F3C3B70}">
      <dgm:prSet/>
      <dgm:spPr/>
      <dgm:t>
        <a:bodyPr/>
        <a:lstStyle/>
        <a:p>
          <a:endParaRPr lang="ru-RU"/>
        </a:p>
      </dgm:t>
    </dgm:pt>
    <dgm:pt modelId="{58DA7F65-6E81-42B0-B706-98759BBC5919}">
      <dgm:prSet phldrT="[Текст]"/>
      <dgm:spPr>
        <a:solidFill>
          <a:schemeClr val="accent5">
            <a:lumMod val="20000"/>
            <a:lumOff val="80000"/>
          </a:schemeClr>
        </a:solidFill>
        <a:ln w="5715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Как можно больше двигаться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06AA0053-DFB8-4491-A1B2-88E81BF75EB9}" type="sibTrans" cxnId="{14CDE319-0D00-4DFB-8CA2-4FFC9556A517}">
      <dgm:prSet/>
      <dgm:spPr/>
      <dgm:t>
        <a:bodyPr/>
        <a:lstStyle/>
        <a:p>
          <a:endParaRPr lang="ru-RU"/>
        </a:p>
      </dgm:t>
    </dgm:pt>
    <dgm:pt modelId="{CEAF0F20-3C08-4E09-BF54-C436D510CBD4}" type="parTrans" cxnId="{14CDE319-0D00-4DFB-8CA2-4FFC9556A517}">
      <dgm:prSet/>
      <dgm:spPr/>
      <dgm:t>
        <a:bodyPr/>
        <a:lstStyle/>
        <a:p>
          <a:endParaRPr lang="ru-RU"/>
        </a:p>
      </dgm:t>
    </dgm:pt>
    <dgm:pt modelId="{68FCA8F3-F487-4F16-A6D7-6AA88A7B9C5A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chemeClr val="accent5">
            <a:lumMod val="20000"/>
            <a:lumOff val="80000"/>
          </a:schemeClr>
        </a:solidFill>
        <a:ln w="5715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6">
                  <a:lumMod val="75000"/>
                </a:schemeClr>
              </a:solidFill>
            </a:rPr>
            <a:t>Соблюдать режим дня</a:t>
          </a:r>
          <a:endParaRPr lang="ru-RU" b="1" dirty="0">
            <a:solidFill>
              <a:schemeClr val="accent6">
                <a:lumMod val="75000"/>
              </a:schemeClr>
            </a:solidFill>
          </a:endParaRPr>
        </a:p>
      </dgm:t>
    </dgm:pt>
    <dgm:pt modelId="{102350BC-FA4E-4687-AE92-E508D78CEC84}" type="sibTrans" cxnId="{D78AE0DA-2F65-423C-86FF-A8CABCB394D5}">
      <dgm:prSet/>
      <dgm:spPr/>
      <dgm:t>
        <a:bodyPr/>
        <a:lstStyle/>
        <a:p>
          <a:endParaRPr lang="ru-RU"/>
        </a:p>
      </dgm:t>
    </dgm:pt>
    <dgm:pt modelId="{999784A7-B4ED-4CE1-BD0B-44783C029AD7}" type="parTrans" cxnId="{D78AE0DA-2F65-423C-86FF-A8CABCB394D5}">
      <dgm:prSet/>
      <dgm:spPr/>
      <dgm:t>
        <a:bodyPr/>
        <a:lstStyle/>
        <a:p>
          <a:endParaRPr lang="ru-RU"/>
        </a:p>
      </dgm:t>
    </dgm:pt>
    <dgm:pt modelId="{71B927C1-0E25-4CBB-8926-1645CA0A5580}" type="pres">
      <dgm:prSet presAssocID="{40C710E8-3E32-499F-A274-3DDFF9820A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A1AD94-74B6-4981-A3FB-5F7FD7D57DA2}" type="pres">
      <dgm:prSet presAssocID="{68FCA8F3-F487-4F16-A6D7-6AA88A7B9C5A}" presName="node" presStyleLbl="node1" presStyleIdx="0" presStyleCnt="5" custLinFactNeighborX="-1112" custLinFactNeighborY="-3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E73CB-F9B4-4D28-814B-981832F5D6DB}" type="pres">
      <dgm:prSet presAssocID="{102350BC-FA4E-4687-AE92-E508D78CEC84}" presName="sibTrans" presStyleCnt="0"/>
      <dgm:spPr/>
    </dgm:pt>
    <dgm:pt modelId="{CE642C6E-6702-4A2A-99B3-CD644BA283AC}" type="pres">
      <dgm:prSet presAssocID="{DDE499B6-64D5-48C5-8B9E-4695183E9DF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0B47EB-EB04-4573-8CA4-B0769696DA20}" type="pres">
      <dgm:prSet presAssocID="{372B608E-2045-4991-BAAE-602427FF4200}" presName="sibTrans" presStyleCnt="0"/>
      <dgm:spPr/>
    </dgm:pt>
    <dgm:pt modelId="{70354AA8-BA09-4A32-AD41-0B8F8234B765}" type="pres">
      <dgm:prSet presAssocID="{AB19DFB0-F0E2-47AE-B408-D88CC4738DAF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1EB0F2-6301-4BC8-B9C9-74AD1CC7DE02}" type="pres">
      <dgm:prSet presAssocID="{E3E4D344-A90B-44D2-8D0F-7B46C11DF36F}" presName="sibTrans" presStyleCnt="0"/>
      <dgm:spPr/>
    </dgm:pt>
    <dgm:pt modelId="{1817D3A6-66F1-4E2B-AFFB-5EE92B74235D}" type="pres">
      <dgm:prSet presAssocID="{58DA7F65-6E81-42B0-B706-98759BBC5919}" presName="node" presStyleLbl="node1" presStyleIdx="3" presStyleCnt="5" custLinFactNeighborX="-556" custLinFactNeighborY="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9B9613-0209-43C8-B9E6-11E1F37F9F0E}" type="pres">
      <dgm:prSet presAssocID="{06AA0053-DFB8-4491-A1B2-88E81BF75EB9}" presName="sibTrans" presStyleCnt="0"/>
      <dgm:spPr/>
    </dgm:pt>
    <dgm:pt modelId="{7FCE637E-0980-4FDC-ADD9-6B3EF2A59813}" type="pres">
      <dgm:prSet presAssocID="{6BA0120F-03CD-4224-8696-59741E633BE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CCBA18-6458-47F1-BD59-2738660FB8E5}" srcId="{40C710E8-3E32-499F-A274-3DDFF9820A33}" destId="{AB19DFB0-F0E2-47AE-B408-D88CC4738DAF}" srcOrd="2" destOrd="0" parTransId="{B2D8D16A-777E-4D39-BD8A-6FD97FE96046}" sibTransId="{E3E4D344-A90B-44D2-8D0F-7B46C11DF36F}"/>
    <dgm:cxn modelId="{4243FDA7-BBB1-4222-B324-1B1472D41395}" type="presOf" srcId="{40C710E8-3E32-499F-A274-3DDFF9820A33}" destId="{71B927C1-0E25-4CBB-8926-1645CA0A5580}" srcOrd="0" destOrd="0" presId="urn:microsoft.com/office/officeart/2005/8/layout/default#1"/>
    <dgm:cxn modelId="{60E2117A-035D-441D-8B47-7D227F3C3B70}" srcId="{40C710E8-3E32-499F-A274-3DDFF9820A33}" destId="{6BA0120F-03CD-4224-8696-59741E633BE6}" srcOrd="4" destOrd="0" parTransId="{D8FB3B46-41E6-4325-82FE-52F03B9C83CA}" sibTransId="{2ABAAEAE-FDA6-4CFD-BFB2-187E11FAD21F}"/>
    <dgm:cxn modelId="{22CE2CED-B9D3-4243-8AA4-32C3FF926E50}" type="presOf" srcId="{AB19DFB0-F0E2-47AE-B408-D88CC4738DAF}" destId="{70354AA8-BA09-4A32-AD41-0B8F8234B765}" srcOrd="0" destOrd="0" presId="urn:microsoft.com/office/officeart/2005/8/layout/default#1"/>
    <dgm:cxn modelId="{14CDE319-0D00-4DFB-8CA2-4FFC9556A517}" srcId="{40C710E8-3E32-499F-A274-3DDFF9820A33}" destId="{58DA7F65-6E81-42B0-B706-98759BBC5919}" srcOrd="3" destOrd="0" parTransId="{CEAF0F20-3C08-4E09-BF54-C436D510CBD4}" sibTransId="{06AA0053-DFB8-4491-A1B2-88E81BF75EB9}"/>
    <dgm:cxn modelId="{D78AE0DA-2F65-423C-86FF-A8CABCB394D5}" srcId="{40C710E8-3E32-499F-A274-3DDFF9820A33}" destId="{68FCA8F3-F487-4F16-A6D7-6AA88A7B9C5A}" srcOrd="0" destOrd="0" parTransId="{999784A7-B4ED-4CE1-BD0B-44783C029AD7}" sibTransId="{102350BC-FA4E-4687-AE92-E508D78CEC84}"/>
    <dgm:cxn modelId="{9A59EBFA-E1B0-440E-819D-5A1D4BDE934E}" type="presOf" srcId="{58DA7F65-6E81-42B0-B706-98759BBC5919}" destId="{1817D3A6-66F1-4E2B-AFFB-5EE92B74235D}" srcOrd="0" destOrd="0" presId="urn:microsoft.com/office/officeart/2005/8/layout/default#1"/>
    <dgm:cxn modelId="{7D2AA978-6F81-4CC3-8A79-6AAACA94FE1B}" type="presOf" srcId="{DDE499B6-64D5-48C5-8B9E-4695183E9DFA}" destId="{CE642C6E-6702-4A2A-99B3-CD644BA283AC}" srcOrd="0" destOrd="0" presId="urn:microsoft.com/office/officeart/2005/8/layout/default#1"/>
    <dgm:cxn modelId="{890F84AA-84E2-4050-A5BE-AA4B79FECD95}" type="presOf" srcId="{68FCA8F3-F487-4F16-A6D7-6AA88A7B9C5A}" destId="{A7A1AD94-74B6-4981-A3FB-5F7FD7D57DA2}" srcOrd="0" destOrd="0" presId="urn:microsoft.com/office/officeart/2005/8/layout/default#1"/>
    <dgm:cxn modelId="{C46E2E5E-AC0B-485E-9BFB-D34D5025CA8A}" srcId="{40C710E8-3E32-499F-A274-3DDFF9820A33}" destId="{DDE499B6-64D5-48C5-8B9E-4695183E9DFA}" srcOrd="1" destOrd="0" parTransId="{14903A4D-1499-47AB-9A57-78C5223DC4CA}" sibTransId="{372B608E-2045-4991-BAAE-602427FF4200}"/>
    <dgm:cxn modelId="{0A29606B-8646-44A3-813C-DE89F3BBC771}" type="presOf" srcId="{6BA0120F-03CD-4224-8696-59741E633BE6}" destId="{7FCE637E-0980-4FDC-ADD9-6B3EF2A59813}" srcOrd="0" destOrd="0" presId="urn:microsoft.com/office/officeart/2005/8/layout/default#1"/>
    <dgm:cxn modelId="{943E4F67-DDC9-4997-AEE7-BD0D6F7057EB}" type="presParOf" srcId="{71B927C1-0E25-4CBB-8926-1645CA0A5580}" destId="{A7A1AD94-74B6-4981-A3FB-5F7FD7D57DA2}" srcOrd="0" destOrd="0" presId="urn:microsoft.com/office/officeart/2005/8/layout/default#1"/>
    <dgm:cxn modelId="{48141F6B-9BF0-416B-951A-E130CEC65148}" type="presParOf" srcId="{71B927C1-0E25-4CBB-8926-1645CA0A5580}" destId="{975E73CB-F9B4-4D28-814B-981832F5D6DB}" srcOrd="1" destOrd="0" presId="urn:microsoft.com/office/officeart/2005/8/layout/default#1"/>
    <dgm:cxn modelId="{F1323C2C-A603-438E-BBC2-4B7CB3D20150}" type="presParOf" srcId="{71B927C1-0E25-4CBB-8926-1645CA0A5580}" destId="{CE642C6E-6702-4A2A-99B3-CD644BA283AC}" srcOrd="2" destOrd="0" presId="urn:microsoft.com/office/officeart/2005/8/layout/default#1"/>
    <dgm:cxn modelId="{3344DBD0-AC74-4170-A9CE-215E110E9363}" type="presParOf" srcId="{71B927C1-0E25-4CBB-8926-1645CA0A5580}" destId="{FD0B47EB-EB04-4573-8CA4-B0769696DA20}" srcOrd="3" destOrd="0" presId="urn:microsoft.com/office/officeart/2005/8/layout/default#1"/>
    <dgm:cxn modelId="{FA578F16-3591-4FAF-B4E2-2A4D5A7763AC}" type="presParOf" srcId="{71B927C1-0E25-4CBB-8926-1645CA0A5580}" destId="{70354AA8-BA09-4A32-AD41-0B8F8234B765}" srcOrd="4" destOrd="0" presId="urn:microsoft.com/office/officeart/2005/8/layout/default#1"/>
    <dgm:cxn modelId="{2BAF00A8-F5C0-4E1E-8081-626C0A7EE47C}" type="presParOf" srcId="{71B927C1-0E25-4CBB-8926-1645CA0A5580}" destId="{D91EB0F2-6301-4BC8-B9C9-74AD1CC7DE02}" srcOrd="5" destOrd="0" presId="urn:microsoft.com/office/officeart/2005/8/layout/default#1"/>
    <dgm:cxn modelId="{527A571D-2A02-4D33-8C2F-06F391B307CE}" type="presParOf" srcId="{71B927C1-0E25-4CBB-8926-1645CA0A5580}" destId="{1817D3A6-66F1-4E2B-AFFB-5EE92B74235D}" srcOrd="6" destOrd="0" presId="urn:microsoft.com/office/officeart/2005/8/layout/default#1"/>
    <dgm:cxn modelId="{748CBBD0-BA1C-47FE-B38C-E4B25BE8E34B}" type="presParOf" srcId="{71B927C1-0E25-4CBB-8926-1645CA0A5580}" destId="{559B9613-0209-43C8-B9E6-11E1F37F9F0E}" srcOrd="7" destOrd="0" presId="urn:microsoft.com/office/officeart/2005/8/layout/default#1"/>
    <dgm:cxn modelId="{42BFE17F-6128-4B5A-BBE9-46FD32A49302}" type="presParOf" srcId="{71B927C1-0E25-4CBB-8926-1645CA0A5580}" destId="{7FCE637E-0980-4FDC-ADD9-6B3EF2A59813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1AD94-74B6-4981-A3FB-5F7FD7D57DA2}">
      <dsp:nvSpPr>
        <dsp:cNvPr id="0" name=""/>
        <dsp:cNvSpPr/>
      </dsp:nvSpPr>
      <dsp:spPr>
        <a:xfrm>
          <a:off x="0" y="542923"/>
          <a:ext cx="2571749" cy="15430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5715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6">
                  <a:lumMod val="75000"/>
                </a:schemeClr>
              </a:solidFill>
            </a:rPr>
            <a:t>Соблюдать режим дня</a:t>
          </a:r>
          <a:endParaRPr lang="ru-RU" sz="31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0" y="542923"/>
        <a:ext cx="2571749" cy="1543050"/>
      </dsp:txXfrm>
    </dsp:sp>
    <dsp:sp modelId="{CE642C6E-6702-4A2A-99B3-CD644BA283AC}">
      <dsp:nvSpPr>
        <dsp:cNvPr id="0" name=""/>
        <dsp:cNvSpPr/>
      </dsp:nvSpPr>
      <dsp:spPr>
        <a:xfrm>
          <a:off x="2828925" y="591343"/>
          <a:ext cx="2571749" cy="15430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5715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6">
                  <a:lumMod val="75000"/>
                </a:schemeClr>
              </a:solidFill>
            </a:rPr>
            <a:t>Соблюдать правила гигиены</a:t>
          </a:r>
          <a:endParaRPr lang="ru-RU" sz="31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828925" y="591343"/>
        <a:ext cx="2571749" cy="1543050"/>
      </dsp:txXfrm>
    </dsp:sp>
    <dsp:sp modelId="{70354AA8-BA09-4A32-AD41-0B8F8234B765}">
      <dsp:nvSpPr>
        <dsp:cNvPr id="0" name=""/>
        <dsp:cNvSpPr/>
      </dsp:nvSpPr>
      <dsp:spPr>
        <a:xfrm>
          <a:off x="5657849" y="591343"/>
          <a:ext cx="2571749" cy="15430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5715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6">
                  <a:lumMod val="75000"/>
                </a:schemeClr>
              </a:solidFill>
            </a:rPr>
            <a:t>Правильно питаться</a:t>
          </a:r>
          <a:endParaRPr lang="ru-RU" sz="31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5657849" y="591343"/>
        <a:ext cx="2571749" cy="1543050"/>
      </dsp:txXfrm>
    </dsp:sp>
    <dsp:sp modelId="{1817D3A6-66F1-4E2B-AFFB-5EE92B74235D}">
      <dsp:nvSpPr>
        <dsp:cNvPr id="0" name=""/>
        <dsp:cNvSpPr/>
      </dsp:nvSpPr>
      <dsp:spPr>
        <a:xfrm>
          <a:off x="1400163" y="2400302"/>
          <a:ext cx="2571749" cy="15430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5715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6">
                  <a:lumMod val="75000"/>
                </a:schemeClr>
              </a:solidFill>
            </a:rPr>
            <a:t>Как можно больше двигаться</a:t>
          </a:r>
          <a:endParaRPr lang="ru-RU" sz="31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1400163" y="2400302"/>
        <a:ext cx="2571749" cy="1543050"/>
      </dsp:txXfrm>
    </dsp:sp>
    <dsp:sp modelId="{7FCE637E-0980-4FDC-ADD9-6B3EF2A59813}">
      <dsp:nvSpPr>
        <dsp:cNvPr id="0" name=""/>
        <dsp:cNvSpPr/>
      </dsp:nvSpPr>
      <dsp:spPr>
        <a:xfrm>
          <a:off x="4243387" y="2391569"/>
          <a:ext cx="2571749" cy="15430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5715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solidFill>
                <a:schemeClr val="accent6">
                  <a:lumMod val="75000"/>
                </a:schemeClr>
              </a:solidFill>
            </a:rPr>
            <a:t>«Нет» вредным привычкам!</a:t>
          </a:r>
          <a:endParaRPr lang="ru-RU" sz="31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4243387" y="2391569"/>
        <a:ext cx="2571749" cy="1543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9FDC0-60E3-412B-9971-919C674DD414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22064-2960-4519-8018-E5F1DF62B4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18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28" y="4343324"/>
            <a:ext cx="5486309" cy="276999"/>
          </a:xfrm>
        </p:spPr>
        <p:txBody>
          <a:bodyPr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4662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F904495-7BDD-4C04-9344-834BD2948674}" type="slidenum">
              <a:rPr lang="ru-RU" altLang="ru-RU"/>
              <a:pPr/>
              <a:t>69</a:t>
            </a:fld>
            <a:endParaRPr lang="ru-RU" altLang="ru-RU"/>
          </a:p>
        </p:txBody>
      </p:sp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1112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D532A5-D3CA-4120-8B0B-68122A1B9206}" type="slidenum">
              <a:rPr lang="ru-RU" altLang="ru-RU"/>
              <a:pPr/>
              <a:t>70</a:t>
            </a:fld>
            <a:endParaRPr lang="ru-RU" altLang="ru-RU"/>
          </a:p>
        </p:txBody>
      </p:sp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115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CC1630-E1F3-41D6-B35F-FEE2901C7462}" type="slidenum">
              <a:rPr lang="ru-RU" altLang="ru-RU"/>
              <a:pPr/>
              <a:t>71</a:t>
            </a:fld>
            <a:endParaRPr lang="ru-RU" altLang="ru-RU"/>
          </a:p>
        </p:txBody>
      </p:sp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6430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7D7E26-2F7B-4C99-A49B-7B2CC812FCFA}" type="slidenum">
              <a:rPr lang="ru-RU" altLang="ru-RU"/>
              <a:pPr/>
              <a:t>72</a:t>
            </a:fld>
            <a:endParaRPr lang="ru-RU" altLang="ru-RU"/>
          </a:p>
        </p:txBody>
      </p:sp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2352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E8F6C68-3F9B-44FC-A63C-7F635E3E18BE}" type="slidenum">
              <a:rPr lang="ru-RU" altLang="ru-RU"/>
              <a:pPr/>
              <a:t>73</a:t>
            </a:fld>
            <a:endParaRPr lang="ru-RU" altLang="ru-RU"/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9650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0296E3F-A8DA-43CD-81B5-92AA6E8E3CB2}" type="slidenum">
              <a:rPr lang="ru-RU" altLang="ru-RU"/>
              <a:pPr/>
              <a:t>74</a:t>
            </a:fld>
            <a:endParaRPr lang="ru-RU" altLang="ru-RU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8809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D931FB-C61A-49C1-80E0-635F0166EB02}" type="slidenum">
              <a:rPr lang="ru-RU" altLang="ru-RU"/>
              <a:pPr/>
              <a:t>75</a:t>
            </a:fld>
            <a:endParaRPr lang="ru-RU" altLang="ru-RU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09261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BDDE33-1B13-4998-B1A8-EF5C785C24BC}" type="slidenum">
              <a:rPr lang="ru-RU" altLang="ru-RU"/>
              <a:pPr/>
              <a:t>76</a:t>
            </a:fld>
            <a:endParaRPr lang="ru-RU" altLang="ru-RU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825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0D42F9-34B0-49D7-9FDA-16867E268ECB}" type="slidenum">
              <a:rPr lang="ru-RU" altLang="ru-RU"/>
              <a:pPr/>
              <a:t>77</a:t>
            </a:fld>
            <a:endParaRPr lang="ru-RU" altLang="ru-RU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8795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EDE60C3-3091-46C8-B463-DE4FAE1E9507}" type="slidenum">
              <a:rPr lang="ru-RU" altLang="ru-RU"/>
              <a:pPr/>
              <a:t>78</a:t>
            </a:fld>
            <a:endParaRPr lang="ru-RU" altLang="ru-RU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841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F913C6-AD0C-4830-9CEC-D65ACF6C4B10}" type="slidenum">
              <a:rPr lang="ru-RU" altLang="ru-RU"/>
              <a:pPr/>
              <a:t>61</a:t>
            </a:fld>
            <a:endParaRPr lang="ru-RU" altLang="ru-RU"/>
          </a:p>
        </p:txBody>
      </p:sp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305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C80F59-FB01-4905-9A1E-0B594956DFA1}" type="slidenum">
              <a:rPr lang="ru-RU" altLang="ru-RU"/>
              <a:pPr/>
              <a:t>79</a:t>
            </a:fld>
            <a:endParaRPr lang="ru-RU" altLang="ru-RU"/>
          </a:p>
        </p:txBody>
      </p:sp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1656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B820BF-C673-4C7A-AE38-6D7E1FF0C30F}" type="slidenum">
              <a:rPr lang="ru-RU" altLang="ru-RU"/>
              <a:pPr/>
              <a:t>80</a:t>
            </a:fld>
            <a:endParaRPr lang="ru-RU" altLang="ru-RU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7809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4188DD0-95A5-4D75-B976-B61BC0BBE20B}" type="slidenum">
              <a:rPr lang="ru-RU" altLang="ru-RU"/>
              <a:pPr/>
              <a:t>81</a:t>
            </a:fld>
            <a:endParaRPr lang="ru-RU" altLang="ru-RU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8255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7B65483-7DD6-4867-81E5-A4FF7F50FAA2}" type="slidenum">
              <a:rPr lang="ru-RU" altLang="ru-RU"/>
              <a:pPr/>
              <a:t>82</a:t>
            </a:fld>
            <a:endParaRPr lang="ru-RU" altLang="ru-RU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4612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716DEDF-761C-441E-BA7B-4D8321183934}" type="slidenum">
              <a:rPr lang="ru-RU" altLang="ru-RU"/>
              <a:pPr/>
              <a:t>62</a:t>
            </a:fld>
            <a:endParaRPr lang="ru-RU" altLang="ru-RU"/>
          </a:p>
        </p:txBody>
      </p:sp>
      <p:sp>
        <p:nvSpPr>
          <p:cNvPr id="286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0791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DC6A2A-D823-4725-974A-AA3AA0E32FBA}" type="slidenum">
              <a:rPr lang="ru-RU" altLang="ru-RU"/>
              <a:pPr/>
              <a:t>63</a:t>
            </a:fld>
            <a:endParaRPr lang="ru-RU" altLang="ru-RU"/>
          </a:p>
        </p:txBody>
      </p:sp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1099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5B4212-D4ED-48AA-BF13-BEE6CEE0EC57}" type="slidenum">
              <a:rPr lang="ru-RU" altLang="ru-RU"/>
              <a:pPr/>
              <a:t>64</a:t>
            </a:fld>
            <a:endParaRPr lang="ru-RU" altLang="ru-RU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584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537340-C148-4313-9464-3EC86C6FA163}" type="slidenum">
              <a:rPr lang="ru-RU" altLang="ru-RU"/>
              <a:pPr/>
              <a:t>65</a:t>
            </a:fld>
            <a:endParaRPr lang="ru-RU" altLang="ru-RU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390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1A9F77-985D-4E1B-A541-F98C3B98EE00}" type="slidenum">
              <a:rPr lang="ru-RU" altLang="ru-RU"/>
              <a:pPr/>
              <a:t>66</a:t>
            </a:fld>
            <a:endParaRPr lang="ru-RU" altLang="ru-RU"/>
          </a:p>
        </p:txBody>
      </p:sp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3281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BED0BD-78D4-4935-B669-58C078DAF277}" type="slidenum">
              <a:rPr lang="ru-RU" altLang="ru-RU"/>
              <a:pPr/>
              <a:t>67</a:t>
            </a:fld>
            <a:endParaRPr lang="ru-RU" altLang="ru-RU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4066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1011A2-CD8C-4144-8263-B4C32223C210}" type="slidenum">
              <a:rPr lang="ru-RU" altLang="ru-RU"/>
              <a:pPr/>
              <a:t>68</a:t>
            </a:fld>
            <a:endParaRPr lang="ru-RU" altLang="ru-RU"/>
          </a:p>
        </p:txBody>
      </p:sp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3152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38" y="776288"/>
            <a:ext cx="8061325" cy="14684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1371600" y="6013450"/>
            <a:ext cx="5789613" cy="363538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10.3.16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>
          <a:xfrm>
            <a:off x="8393113" y="5753100"/>
            <a:ext cx="501650" cy="363538"/>
          </a:xfrm>
        </p:spPr>
        <p:txBody>
          <a:bodyPr/>
          <a:lstStyle>
            <a:lvl1pPr>
              <a:defRPr/>
            </a:lvl1pPr>
          </a:lstStyle>
          <a:p>
            <a:fld id="{F61341DA-F0B6-4A6C-8FAB-87B5E6BA70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348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0417B74-B351-4973-A151-B4C6DE7B430E}" type="datetimeFigureOut">
              <a:rPr lang="ru-RU" smtClean="0"/>
              <a:t>18.03.2016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7247A92-F8B0-4430-9DFF-B04754A0633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img-fotki.yandex.ru/get/4810/lenivova-elena.1af/0_744e6_b7de3a13_X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vkusnodom.ru/photos/1281958946.jpg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fisnyak.ru/post/post4/111.jpg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568952" cy="1109985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ФГАО ВПО «Северо-Восточный федеральный университет им. М.К.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Аммосова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институт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общественного здоровья и здравоохранения, общей гигиены и биоэтики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1988840"/>
            <a:ext cx="6400800" cy="17526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Гигиеническое воспитание. Здоровый образ жизни»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861048"/>
            <a:ext cx="84249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Составители: </a:t>
            </a:r>
            <a:r>
              <a:rPr lang="ru-RU" sz="2000" dirty="0"/>
              <a:t>к.м.н. доцент Федулова А.Г</a:t>
            </a:r>
            <a:r>
              <a:rPr lang="ru-RU" sz="2000" dirty="0" smtClean="0"/>
              <a:t>.,</a:t>
            </a:r>
            <a:endParaRPr lang="ru-RU" sz="2000" dirty="0"/>
          </a:p>
          <a:p>
            <a:endParaRPr lang="ru-RU" sz="2000" dirty="0" smtClean="0"/>
          </a:p>
          <a:p>
            <a:r>
              <a:rPr lang="ru-RU" sz="2000" dirty="0" smtClean="0"/>
              <a:t>Студенты 5 курса  отд.  «Медико-профилактическое дело» Медицинского института СВФУ им. </a:t>
            </a:r>
            <a:r>
              <a:rPr lang="ru-RU" sz="2000" dirty="0" err="1" smtClean="0"/>
              <a:t>М.К.Аммосова</a:t>
            </a:r>
            <a:r>
              <a:rPr lang="ru-RU" sz="2000" dirty="0" smtClean="0"/>
              <a:t> -    </a:t>
            </a:r>
            <a:r>
              <a:rPr lang="ru-RU" sz="2000" dirty="0" smtClean="0"/>
              <a:t>Маркова К.А., Мартынова С.А., Михайлова Е.А., Петрова Е.В., Собакина К.И., Федорова А.Н., Ядрихинская Н.А., Ядрихинский С.С</a:t>
            </a:r>
            <a:r>
              <a:rPr lang="ru-RU" sz="2000" dirty="0" smtClean="0"/>
              <a:t>.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418510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чистота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93428"/>
            <a:ext cx="9144004" cy="6094917"/>
          </a:xfrm>
        </p:spPr>
      </p:pic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1175490" y="1730567"/>
            <a:ext cx="6727496" cy="2417001"/>
          </a:xfrm>
        </p:spPr>
        <p:txBody>
          <a:bodyPr anchorCtr="1"/>
          <a:lstStyle/>
          <a:p>
            <a:pPr lvl="0" algn="ctr"/>
            <a:r>
              <a:rPr lang="ru-RU">
                <a:solidFill>
                  <a:srgbClr val="FF2682"/>
                </a:solidFill>
                <a:latin typeface="Comic Sans MS" pitchFamily="66"/>
              </a:rPr>
              <a:t>-чисти зубы</a:t>
            </a:r>
            <a:br>
              <a:rPr lang="ru-RU">
                <a:solidFill>
                  <a:srgbClr val="FF2682"/>
                </a:solidFill>
                <a:latin typeface="Comic Sans MS" pitchFamily="66"/>
              </a:rPr>
            </a:br>
            <a:r>
              <a:rPr lang="ru-RU">
                <a:solidFill>
                  <a:srgbClr val="FF2682"/>
                </a:solidFill>
                <a:latin typeface="Comic Sans MS" pitchFamily="66"/>
              </a:rPr>
              <a:t>-мой руки перед едой и после прогулки</a:t>
            </a:r>
          </a:p>
        </p:txBody>
      </p:sp>
    </p:spTree>
    <p:extLst>
      <p:ext uri="{BB962C8B-B14F-4D97-AF65-F5344CB8AC3E}">
        <p14:creationId xmlns:p14="http://schemas.microsoft.com/office/powerpoint/2010/main" val="340955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зардв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3041" cy="6857998"/>
          </a:xfrm>
        </p:spPr>
      </p:pic>
    </p:spTree>
    <p:extLst>
      <p:ext uri="{BB962C8B-B14F-4D97-AF65-F5344CB8AC3E}">
        <p14:creationId xmlns:p14="http://schemas.microsoft.com/office/powerpoint/2010/main" val="24785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ru-RU">
                <a:solidFill>
                  <a:srgbClr val="FF2682"/>
                </a:solidFill>
                <a:latin typeface="Comic Sans MS" pitchFamily="66"/>
              </a:rPr>
              <a:t>Физкультминутка</a:t>
            </a:r>
          </a:p>
        </p:txBody>
      </p:sp>
      <p:pic>
        <p:nvPicPr>
          <p:cNvPr id="3" name="Содержимое 3" descr="зарядк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678" y="1730567"/>
            <a:ext cx="8360638" cy="4662697"/>
          </a:xfrm>
        </p:spPr>
      </p:pic>
    </p:spTree>
    <p:extLst>
      <p:ext uri="{BB962C8B-B14F-4D97-AF65-F5344CB8AC3E}">
        <p14:creationId xmlns:p14="http://schemas.microsoft.com/office/powerpoint/2010/main" val="10203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idx="1"/>
          </p:nvPr>
        </p:nvSpPr>
        <p:spPr>
          <a:xfrm>
            <a:off x="261050" y="685379"/>
            <a:ext cx="8425758" cy="5639224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ts val="635"/>
              </a:spcBef>
              <a:buNone/>
            </a:pP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Вверх рука и вниз рука.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Потянули их слегка.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Быстро поменяли руки!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Нам сегодня не до скуки. (Одна прямая рука вверх, другая вниз, рывком менять руки.)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Приседание с хлопками: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Вниз — хлопок и вверх — хлопок.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Ноги, руки разминаем,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Точно знаем — будет прок. (Приседания, хлопки в ладоши над головой.)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Крутим-вертим головой, 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Разминаем шею. Стой! (Вращение головой вправо и влево.)</a:t>
            </a:r>
          </a:p>
          <a:p>
            <a:pPr>
              <a:lnSpc>
                <a:spcPct val="90000"/>
              </a:lnSpc>
              <a:spcBef>
                <a:spcPts val="635"/>
              </a:spcBef>
            </a:pP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9135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i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613" y="1926543"/>
            <a:ext cx="4898813" cy="4660864"/>
          </a:xfrm>
        </p:spPr>
      </p:pic>
    </p:spTree>
    <p:extLst>
      <p:ext uri="{BB962C8B-B14F-4D97-AF65-F5344CB8AC3E}">
        <p14:creationId xmlns:p14="http://schemas.microsoft.com/office/powerpoint/2010/main" val="348784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idx="1"/>
          </p:nvPr>
        </p:nvSpPr>
        <p:spPr>
          <a:xfrm>
            <a:off x="457204" y="489404"/>
            <a:ext cx="8229604" cy="5835191"/>
          </a:xfrm>
        </p:spPr>
        <p:txBody>
          <a:bodyPr/>
          <a:lstStyle/>
          <a:p>
            <a:pPr algn="ctr">
              <a:lnSpc>
                <a:spcPct val="80000"/>
              </a:lnSpc>
              <a:spcBef>
                <a:spcPts val="635"/>
              </a:spcBef>
            </a:pP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Утром раньше поднимайся,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Прыгай, бегай, отжимайся.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Для здоровья, для порядка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Людям всем нужна …</a:t>
            </a:r>
          </a:p>
          <a:p>
            <a:pPr algn="ctr">
              <a:lnSpc>
                <a:spcPct val="80000"/>
              </a:lnSpc>
              <a:spcBef>
                <a:spcPts val="635"/>
              </a:spcBef>
              <a:buNone/>
            </a:pPr>
            <a:endParaRPr lang="ru-RU" sz="2800">
              <a:solidFill>
                <a:srgbClr val="000000"/>
              </a:solidFill>
              <a:latin typeface="Comic Sans MS" pitchFamily="66"/>
            </a:endParaRPr>
          </a:p>
          <a:p>
            <a:pPr algn="ctr">
              <a:lnSpc>
                <a:spcPct val="80000"/>
              </a:lnSpc>
              <a:spcBef>
                <a:spcPts val="635"/>
              </a:spcBef>
            </a:pP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Хочешь ты побить рекорд?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Так тебе поможет… </a:t>
            </a:r>
          </a:p>
          <a:p>
            <a:pPr algn="ctr">
              <a:lnSpc>
                <a:spcPct val="80000"/>
              </a:lnSpc>
              <a:spcBef>
                <a:spcPts val="635"/>
              </a:spcBef>
            </a:pPr>
            <a:endParaRPr lang="ru-RU" sz="2800">
              <a:solidFill>
                <a:srgbClr val="000000"/>
              </a:solidFill>
              <a:latin typeface="Comic Sans MS" pitchFamily="66"/>
            </a:endParaRPr>
          </a:p>
          <a:p>
            <a:pPr algn="ctr">
              <a:lnSpc>
                <a:spcPct val="80000"/>
              </a:lnSpc>
              <a:spcBef>
                <a:spcPts val="635"/>
              </a:spcBef>
            </a:pP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Превратятся скоро в когти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Неподстриженныё…</a:t>
            </a:r>
          </a:p>
          <a:p>
            <a:pPr algn="ctr">
              <a:lnSpc>
                <a:spcPct val="80000"/>
              </a:lnSpc>
              <a:spcBef>
                <a:spcPts val="635"/>
              </a:spcBef>
            </a:pPr>
            <a:endParaRPr lang="ru-RU" sz="2800">
              <a:solidFill>
                <a:srgbClr val="000000"/>
              </a:solidFill>
              <a:latin typeface="Comic Sans MS" pitchFamily="66"/>
            </a:endParaRPr>
          </a:p>
          <a:p>
            <a:pPr algn="ctr">
              <a:lnSpc>
                <a:spcPct val="80000"/>
              </a:lnSpc>
              <a:spcBef>
                <a:spcPts val="635"/>
              </a:spcBef>
            </a:pP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Чтоб большим спортсменом стать,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Нужно очень много знать.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И поможет здесь сноровка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И, конечно,…</a:t>
            </a:r>
          </a:p>
          <a:p>
            <a:pPr>
              <a:lnSpc>
                <a:spcPct val="80000"/>
              </a:lnSpc>
              <a:spcBef>
                <a:spcPts val="635"/>
              </a:spcBef>
            </a:pP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442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ен\Desktop\PnXT7byoa4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608033" cy="345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мен\Desktop\sSAr2DjMIU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5"/>
            <a:ext cx="4608512" cy="3451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25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252728"/>
          </a:xfrm>
        </p:spPr>
        <p:txBody>
          <a:bodyPr>
            <a:noAutofit/>
          </a:bodyPr>
          <a:lstStyle/>
          <a:p>
            <a:r>
              <a:rPr lang="ru-RU" sz="13800" b="1" dirty="0" smtClean="0">
                <a:solidFill>
                  <a:schemeClr val="bg2">
                    <a:lumMod val="50000"/>
                  </a:schemeClr>
                </a:solidFill>
              </a:rPr>
              <a:t>Урок 2</a:t>
            </a:r>
            <a:endParaRPr lang="ru-RU" sz="13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4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19256" cy="1728192"/>
          </a:xfrm>
          <a:extLst/>
        </p:spPr>
        <p:txBody>
          <a:bodyPr>
            <a:prstTxWarp prst="textPlain">
              <a:avLst>
                <a:gd name="adj" fmla="val 47134"/>
              </a:avLst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Классный урок для 4 класса</a:t>
            </a:r>
            <a:br>
              <a:rPr lang="ru-RU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</a:br>
            <a:r>
              <a:rPr lang="ru-RU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6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6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6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Школа-лаборатория СВФУ</a:t>
            </a:r>
            <a:endParaRPr lang="ru-RU" b="1" cap="all" dirty="0">
              <a:ln>
                <a:solidFill>
                  <a:schemeClr val="accent6">
                    <a:lumMod val="50000"/>
                  </a:schemeClr>
                </a:solidFill>
              </a:ln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5C99814.wav">
            <a:hlinkClick r:id="" action="ppaction://media"/>
          </p:cNvPr>
          <p:cNvPicPr>
            <a:picLocks noChangeAspect="1"/>
          </p:cNvPicPr>
          <p:nvPr>
            <a:wavAudioFile r:embed="rId1" name="5C996FFB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8B135C-A5FE-4C19-9C1B-8F632466D0B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643688"/>
            <a:ext cx="1571625" cy="214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8082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  <a:extLst/>
        </p:spPr>
        <p:txBody>
          <a:bodyPr>
            <a:prstTxWarp prst="textInflate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Режим дня и гигиена школьника</a:t>
            </a:r>
            <a:endParaRPr lang="ru-RU" b="1" cap="all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5" name="Picture 2" descr="C:\Documents and Settings\Admin\Мои документы\я\картинки\00001_8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005013"/>
            <a:ext cx="5505450" cy="4213225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2CC01-7199-4994-B443-2EAF156BC75D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643688"/>
            <a:ext cx="1571625" cy="214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4654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pp.vk.me/c631616/v631616681/1a612/7TK6US2yTI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24"/>
            <a:ext cx="9144000" cy="68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777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28662" y="571480"/>
            <a:ext cx="6900882" cy="500066"/>
          </a:xfrm>
          <a:extLst/>
        </p:spPr>
        <p:txBody>
          <a:bodyPr>
            <a:prstTxWarp prst="textPlain">
              <a:avLst/>
            </a:prstTxWarp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Содержание</a:t>
            </a:r>
            <a:r>
              <a:rPr lang="ru-RU" b="1" cap="all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:</a:t>
            </a:r>
            <a:endParaRPr lang="ru-RU" b="1" cap="all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099" name="Объект 5"/>
          <p:cNvSpPr>
            <a:spLocks noGrp="1"/>
          </p:cNvSpPr>
          <p:nvPr>
            <p:ph idx="1"/>
          </p:nvPr>
        </p:nvSpPr>
        <p:spPr>
          <a:xfrm>
            <a:off x="500063" y="12144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altLang="ru-RU" sz="3600" b="1" smtClean="0">
                <a:solidFill>
                  <a:srgbClr val="376092"/>
                </a:solidFill>
              </a:rPr>
              <a:t>Что такое здоровье?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altLang="ru-RU" sz="3600" b="1" smtClean="0">
                <a:solidFill>
                  <a:srgbClr val="376092"/>
                </a:solidFill>
              </a:rPr>
              <a:t>Твой режим дня.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altLang="ru-RU" sz="3600" b="1" smtClean="0">
                <a:solidFill>
                  <a:srgbClr val="376092"/>
                </a:solidFill>
              </a:rPr>
              <a:t>Здоровье – это движение. 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altLang="ru-RU" sz="3600" b="1" smtClean="0">
                <a:solidFill>
                  <a:srgbClr val="376092"/>
                </a:solidFill>
              </a:rPr>
              <a:t>Физкультминутка.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altLang="ru-RU" sz="3600" b="1" smtClean="0">
                <a:solidFill>
                  <a:srgbClr val="376092"/>
                </a:solidFill>
              </a:rPr>
              <a:t>Свежим воздухом дышать.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altLang="ru-RU" sz="3600" b="1" smtClean="0">
                <a:solidFill>
                  <a:srgbClr val="376092"/>
                </a:solidFill>
              </a:rPr>
              <a:t>Здоровый человек - это …</a:t>
            </a:r>
          </a:p>
          <a:p>
            <a:pPr eaLnBrk="1" hangingPunct="1">
              <a:buFont typeface="Arial" charset="0"/>
              <a:buBlip>
                <a:blip r:embed="rId2"/>
              </a:buBlip>
            </a:pPr>
            <a:r>
              <a:rPr lang="ru-RU" altLang="ru-RU" sz="3600" b="1" smtClean="0">
                <a:solidFill>
                  <a:srgbClr val="376092"/>
                </a:solidFill>
              </a:rPr>
              <a:t>Правильные советы.</a:t>
            </a:r>
          </a:p>
        </p:txBody>
      </p:sp>
      <p:sp>
        <p:nvSpPr>
          <p:cNvPr id="2" name="Улыбающееся лицо 1"/>
          <p:cNvSpPr/>
          <p:nvPr/>
        </p:nvSpPr>
        <p:spPr>
          <a:xfrm rot="1480849">
            <a:off x="6156325" y="1844675"/>
            <a:ext cx="914400" cy="914400"/>
          </a:xfrm>
          <a:prstGeom prst="smileyFac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Улыбающееся лицо 4"/>
          <p:cNvSpPr/>
          <p:nvPr/>
        </p:nvSpPr>
        <p:spPr>
          <a:xfrm rot="20018403">
            <a:off x="7369175" y="3865563"/>
            <a:ext cx="914400" cy="914400"/>
          </a:xfrm>
          <a:prstGeom prst="smileyFac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Улыбающееся лицо 6"/>
          <p:cNvSpPr/>
          <p:nvPr/>
        </p:nvSpPr>
        <p:spPr>
          <a:xfrm rot="1229174">
            <a:off x="5549900" y="5229225"/>
            <a:ext cx="914400" cy="914400"/>
          </a:xfrm>
          <a:prstGeom prst="smileyFac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58DD56-0D61-4512-B621-C4EE2A93DE6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6643688"/>
            <a:ext cx="1643063" cy="214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936383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2" grpId="0" animBg="1"/>
      <p:bldP spid="5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prstTxWarp prst="textChevronInverted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cap="all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Здоровье – это</a:t>
            </a:r>
            <a:endParaRPr lang="ru-RU" b="1" cap="all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2071688" y="1285875"/>
            <a:ext cx="4643437" cy="1571625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когда                                        ничего не болит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2627313" y="1412875"/>
            <a:ext cx="3856037" cy="1127125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сила!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125" name="Picture 3" descr="C:\Documents and Settings\Admin\Мои документы\я\мои презентации\4.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357563"/>
            <a:ext cx="401637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86063"/>
            <a:ext cx="4468812" cy="844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B45B1-FE1E-417E-B26F-5FB7A041917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6643688"/>
            <a:ext cx="1643063" cy="214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26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47764" y="116632"/>
            <a:ext cx="4248472" cy="856778"/>
          </a:xfrm>
          <a:extLst/>
        </p:spPr>
        <p:txBody>
          <a:bodyPr>
            <a:prstTxWarp prst="textPlain">
              <a:avLst/>
            </a:prstTxWarp>
          </a:bodyPr>
          <a:lstStyle/>
          <a:p>
            <a:pPr eaLnBrk="1" hangingPunct="1">
              <a:defRPr/>
            </a:pPr>
            <a:r>
              <a:rPr lang="ru-RU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Здоровье – это движение</a:t>
            </a:r>
            <a:endParaRPr lang="ru-RU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5050" y="1282700"/>
            <a:ext cx="5111750" cy="3833813"/>
          </a:xfrm>
          <a:ln w="7620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Объект 8"/>
          <p:cNvSpPr>
            <a:spLocks noGrp="1"/>
          </p:cNvSpPr>
          <p:nvPr>
            <p:ph type="body" sz="half" idx="2"/>
          </p:nvPr>
        </p:nvSpPr>
        <p:spPr>
          <a:xfrm>
            <a:off x="467544" y="1484784"/>
            <a:ext cx="2997969" cy="4641379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Чтоб здоровым быть сполна, физкультура всем нужна</a:t>
            </a:r>
          </a:p>
          <a:p>
            <a:pPr eaLnBrk="1" hangingPunct="1">
              <a:defRPr/>
            </a:pPr>
            <a:r>
              <a:rPr lang="ru-RU" sz="28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Для начала по порядку утром делаем зарядку</a:t>
            </a:r>
            <a:endParaRPr lang="ru-RU" sz="28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19154-2C5B-45D0-9F24-234309AF6413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572250"/>
            <a:ext cx="1571625" cy="2857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081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750" y="549275"/>
            <a:ext cx="3024188" cy="20161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Где здоровье – там и красота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68313" y="3213100"/>
            <a:ext cx="2997200" cy="2736850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В здоровом теле – </a:t>
            </a:r>
          </a:p>
          <a:p>
            <a:pPr eaLnBrk="1" hangingPunct="1">
              <a:defRPr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Здоровый</a:t>
            </a:r>
          </a:p>
          <a:p>
            <a:pPr eaLnBrk="1" hangingPunct="1">
              <a:defRPr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дух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7172" name="Picture 2" descr="C:\Documents and Settings\Admin\Мои документы\я\мои презентации\7.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5413" y="96838"/>
            <a:ext cx="3719512" cy="3554412"/>
          </a:xfrm>
        </p:spPr>
      </p:pic>
      <p:pic>
        <p:nvPicPr>
          <p:cNvPr id="7173" name="Picture 4" descr="C:\Documents and Settings\Admin\Мои документы\я\мои презентации\1.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0" y="3408363"/>
            <a:ext cx="3700463" cy="284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с вырезом 7"/>
          <p:cNvSpPr/>
          <p:nvPr/>
        </p:nvSpPr>
        <p:spPr>
          <a:xfrm rot="20929901">
            <a:off x="3708400" y="1866900"/>
            <a:ext cx="1150938" cy="485775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право с вырезом 8"/>
          <p:cNvSpPr/>
          <p:nvPr/>
        </p:nvSpPr>
        <p:spPr>
          <a:xfrm rot="271027">
            <a:off x="2573338" y="3835400"/>
            <a:ext cx="1009650" cy="485775"/>
          </a:xfrm>
          <a:prstGeom prst="notched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F50891-363E-4D93-8B11-58D1ABF7B9B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0" y="6572250"/>
            <a:ext cx="1571625" cy="2857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77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prstTxWarp prst="textPlain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нужно делать, </a:t>
            </a:r>
            <a:br>
              <a:rPr lang="ru-RU" b="1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чтобы быть здоровым?</a:t>
            </a:r>
            <a:endParaRPr lang="ru-RU" b="1" dirty="0">
              <a:ln w="1905">
                <a:solidFill>
                  <a:schemeClr val="accent6">
                    <a:lumMod val="60000"/>
                    <a:lumOff val="4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029384-2F88-4605-A3CF-2DD72BD5BA3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643688"/>
            <a:ext cx="1557338" cy="214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7109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285884"/>
          </a:xfrm>
          <a:extLst/>
        </p:spPr>
        <p:txBody>
          <a:bodyPr>
            <a:prstTxWarp prst="textChevronInverted">
              <a:avLst/>
            </a:prstTxWarp>
          </a:bodyPr>
          <a:lstStyle/>
          <a:p>
            <a:pPr eaLnBrk="1" hangingPunct="1">
              <a:defRPr/>
            </a:pPr>
            <a: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Отгадай загадку</a:t>
            </a:r>
            <a:endParaRPr lang="ru-RU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  <a:extLst/>
        </p:spPr>
        <p:txBody>
          <a:bodyPr>
            <a:prstTxWarp prst="textCanDown">
              <a:avLst/>
            </a:prstTxWarp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Распорядок этот дня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был придуман для меня.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Никуда не опоздаю: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Ведь его я </a:t>
            </a:r>
            <a:r>
              <a:rPr lang="ru-RU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соблюдаю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b="1" dirty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</a:t>
            </a:r>
            <a:r>
              <a:rPr lang="ru-RU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РЕЖИМ ДНЯ</a:t>
            </a:r>
            <a:endParaRPr lang="ru-RU" b="1" dirty="0">
              <a:ln w="10541" cmpd="sng">
                <a:solidFill>
                  <a:schemeClr val="tx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E718A-950D-43A8-8642-5D17799E7D2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643688"/>
            <a:ext cx="1571625" cy="214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136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prstTxWarp prst="textPlain">
              <a:avLst/>
            </a:prstTxWarp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Мой режим</a:t>
            </a:r>
            <a:b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дня</a:t>
            </a:r>
            <a:endParaRPr lang="ru-RU" b="1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7" name="Текст 26"/>
          <p:cNvSpPr>
            <a:spLocks noGrp="1"/>
          </p:cNvSpPr>
          <p:nvPr>
            <p:ph idx="1"/>
          </p:nvPr>
        </p:nvSpPr>
        <p:spPr>
          <a:xfrm>
            <a:off x="428596" y="1428736"/>
            <a:ext cx="8229600" cy="4900634"/>
          </a:xfrm>
          <a:extLst/>
        </p:spPr>
        <p:txBody>
          <a:bodyPr>
            <a:normAutofit lnSpcReduction="10000"/>
          </a:bodyPr>
          <a:lstStyle/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Утро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Дорога в школу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Занятия в школе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Дорога домой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Обед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Прогулка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Я помогаю дома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Завтра в школу. 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Собираю портфель.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Любимые занятия.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Готовлюсь ко сну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ru-RU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Сон</a:t>
            </a:r>
            <a:endParaRPr lang="ru-RU" sz="2400" b="1" dirty="0">
              <a:ln w="10541" cmpd="sng">
                <a:solidFill>
                  <a:schemeClr val="tx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AD3064-5538-4989-884B-D0EE3D60678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sp>
        <p:nvSpPr>
          <p:cNvPr id="11" name="Улыбающееся лицо 10"/>
          <p:cNvSpPr/>
          <p:nvPr/>
        </p:nvSpPr>
        <p:spPr>
          <a:xfrm rot="20287521">
            <a:off x="4810125" y="2466975"/>
            <a:ext cx="769938" cy="719138"/>
          </a:xfrm>
          <a:prstGeom prst="smileyFac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7</a:t>
            </a:r>
          </a:p>
        </p:txBody>
      </p:sp>
      <p:sp>
        <p:nvSpPr>
          <p:cNvPr id="13" name="Улыбающееся лицо 12"/>
          <p:cNvSpPr/>
          <p:nvPr/>
        </p:nvSpPr>
        <p:spPr>
          <a:xfrm>
            <a:off x="6278563" y="1557338"/>
            <a:ext cx="771525" cy="719137"/>
          </a:xfrm>
          <a:prstGeom prst="smileyFac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Улыбающееся лицо 13"/>
          <p:cNvSpPr/>
          <p:nvPr/>
        </p:nvSpPr>
        <p:spPr>
          <a:xfrm rot="1404657">
            <a:off x="7564438" y="2471738"/>
            <a:ext cx="769937" cy="720725"/>
          </a:xfrm>
          <a:prstGeom prst="smileyFac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Улыбающееся лицо 14"/>
          <p:cNvSpPr/>
          <p:nvPr/>
        </p:nvSpPr>
        <p:spPr>
          <a:xfrm rot="1277505">
            <a:off x="7167170" y="3983760"/>
            <a:ext cx="770384" cy="720080"/>
          </a:xfrm>
          <a:prstGeom prst="smileyFac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5715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Улыбающееся лицо 15"/>
          <p:cNvSpPr/>
          <p:nvPr/>
        </p:nvSpPr>
        <p:spPr>
          <a:xfrm>
            <a:off x="6084168" y="4319060"/>
            <a:ext cx="770384" cy="720080"/>
          </a:xfrm>
          <a:prstGeom prst="smileyFac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Улыбающееся лицо 16"/>
          <p:cNvSpPr/>
          <p:nvPr/>
        </p:nvSpPr>
        <p:spPr>
          <a:xfrm rot="20671418">
            <a:off x="5043488" y="3716338"/>
            <a:ext cx="769937" cy="720725"/>
          </a:xfrm>
          <a:prstGeom prst="smileyFac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олнце 17"/>
          <p:cNvSpPr/>
          <p:nvPr/>
        </p:nvSpPr>
        <p:spPr>
          <a:xfrm>
            <a:off x="5940425" y="2786063"/>
            <a:ext cx="1214438" cy="914400"/>
          </a:xfrm>
          <a:prstGeom prst="sun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V="1">
            <a:off x="0" y="6643688"/>
            <a:ext cx="1714500" cy="214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338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prstTxWarp prst="textWave1">
              <a:avLst/>
            </a:prstTxWarp>
          </a:bodyPr>
          <a:lstStyle/>
          <a:p>
            <a:pPr eaLnBrk="1" hangingPunct="1">
              <a:defRPr/>
            </a:pPr>
            <a:r>
              <a:rPr lang="ru-RU" b="1" dirty="0" smtClean="0">
                <a:ln w="10541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Физкультминутка</a:t>
            </a:r>
            <a:endParaRPr lang="ru-RU" b="1" dirty="0">
              <a:ln w="10541" cmpd="sng">
                <a:solidFill>
                  <a:schemeClr val="accent6">
                    <a:lumMod val="7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323528" y="1556792"/>
            <a:ext cx="4172272" cy="46582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xtLst/>
        </p:spPr>
        <p:txBody>
          <a:bodyPr/>
          <a:lstStyle/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Каждый день по утрам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Делаем </a:t>
            </a: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зарядку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Очень нравится нам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Делать по порядку	 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Весело </a:t>
            </a:r>
            <a:r>
              <a:rPr lang="ru-RU" sz="2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шагать </a:t>
            </a: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	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Руки поднимать	</a:t>
            </a: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Приседать и </a:t>
            </a:r>
            <a:r>
              <a:rPr lang="ru-RU" sz="24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встават</a:t>
            </a: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	</a:t>
            </a:r>
            <a:r>
              <a:rPr lang="ru-RU" sz="24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ь</a:t>
            </a:r>
            <a:endParaRPr lang="ru-RU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  <a:p>
            <a:pPr marL="0" indent="0" algn="just" eaLnBrk="1" hangingPunct="1">
              <a:buFont typeface="Arial" charset="0"/>
              <a:buNone/>
              <a:defRPr/>
            </a:pPr>
            <a:r>
              <a:rPr lang="ru-RU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прыгать и скакать	</a:t>
            </a:r>
            <a:endParaRPr lang="ru-RU" sz="2400" b="1" dirty="0" smtClean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  <a:p>
            <a:pPr algn="just" eaLnBrk="1" hangingPunct="1">
              <a:defRPr/>
            </a:pPr>
            <a:endParaRPr lang="ru-RU" sz="16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1268" name="Picture 2" descr="C:\Documents and Settings\Admin\Мои документы\я\здоровье\typ22v-07_clip_image004_0007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00525" y="1390650"/>
            <a:ext cx="5089525" cy="449738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86916-8D55-48FD-8E66-D24AE29787F7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6643688"/>
            <a:ext cx="1643063" cy="21431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9518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prstTxWarp prst="textCanDown">
              <a:avLst/>
            </a:prstTxWarp>
          </a:bodyPr>
          <a:lstStyle/>
          <a:p>
            <a:pPr eaLnBrk="1" hangingPunct="1"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Свежим воздухом дышать!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xtLst/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Утром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бег и душ бодрящий,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Как для взрослых,  настоящий!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На ночь окна открывать,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Свежим воздухом дышать,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Ноги мыть водой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холодной.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000" b="1" u="sng" dirty="0" smtClean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Крепким </a:t>
            </a:r>
            <a:r>
              <a:rPr lang="ru-RU" sz="2000" b="1" u="sng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стать нельзя мгновенно-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000" b="1" u="sng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Закаляйтесь постепенно!</a:t>
            </a:r>
            <a:r>
              <a:rPr lang="ru-RU" sz="1800" b="1" u="sng" dirty="0">
                <a:ln>
                  <a:solidFill>
                    <a:srgbClr val="00206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</p:txBody>
      </p:sp>
      <p:pic>
        <p:nvPicPr>
          <p:cNvPr id="12292" name="Picture 2" descr="C:\Documents and Settings\Admin\Мои документы\я\здоровье\закалка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7413" y="1133475"/>
            <a:ext cx="2713037" cy="2713038"/>
          </a:xfrm>
          <a:prstGeom prst="rect">
            <a:avLst/>
          </a:prstGeom>
        </p:spPr>
      </p:pic>
      <p:pic>
        <p:nvPicPr>
          <p:cNvPr id="12293" name="Picture 3" descr="C:\Documents and Settings\Admin\Мои документы\я\здоровье\i.jpeзакаливание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2798763"/>
            <a:ext cx="25114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C:\Documents and Settings\Admin\Мои документы\я\здоровье\закал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3889375"/>
            <a:ext cx="223678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DBD46B-7A7C-4F86-85E8-6AA0A14DDFA3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2875" y="6572250"/>
            <a:ext cx="1500188" cy="2857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54323"/>
      </p:ext>
    </p:extLst>
  </p:cSld>
  <p:clrMapOvr>
    <a:masterClrMapping/>
  </p:clrMapOvr>
  <p:transition spd="slow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extLst/>
        </p:spPr>
        <p:txBody>
          <a:bodyPr>
            <a:prstTxWarp prst="textChevron">
              <a:avLst/>
            </a:prstTxWarp>
          </a:bodyPr>
          <a:lstStyle/>
          <a:p>
            <a:pPr eaLnBrk="1" hangingPunct="1">
              <a:defRPr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Полезные советы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7E0786-8970-44B3-9ED5-502140565716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sp>
        <p:nvSpPr>
          <p:cNvPr id="12" name="Облако 11"/>
          <p:cNvSpPr/>
          <p:nvPr/>
        </p:nvSpPr>
        <p:spPr>
          <a:xfrm rot="20971920">
            <a:off x="9525" y="1571625"/>
            <a:ext cx="4500563" cy="4094163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Несомненно, что здоровье  </a:t>
            </a:r>
            <a:r>
              <a:rPr lang="en-US" b="1" dirty="0">
                <a:solidFill>
                  <a:schemeClr val="tx2"/>
                </a:solidFill>
                <a:latin typeface="Arial Black" pitchFamily="34" charset="0"/>
              </a:rPr>
              <a:t>c </a:t>
            </a:r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детства нужно укреплять</a:t>
            </a:r>
          </a:p>
          <a:p>
            <a:pPr algn="r">
              <a:defRPr/>
            </a:pPr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Физкультурой заниматься,</a:t>
            </a:r>
          </a:p>
          <a:p>
            <a:pPr algn="r">
              <a:defRPr/>
            </a:pPr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Бегать, прыгать и играть.</a:t>
            </a:r>
          </a:p>
          <a:p>
            <a:pPr algn="r">
              <a:defRPr/>
            </a:pPr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 </a:t>
            </a:r>
          </a:p>
        </p:txBody>
      </p:sp>
      <p:sp>
        <p:nvSpPr>
          <p:cNvPr id="13" name="Облако 12"/>
          <p:cNvSpPr/>
          <p:nvPr/>
        </p:nvSpPr>
        <p:spPr>
          <a:xfrm>
            <a:off x="4643438" y="2060575"/>
            <a:ext cx="4316412" cy="384016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Фрукты есть как можно больше,</a:t>
            </a:r>
          </a:p>
          <a:p>
            <a:pPr algn="just">
              <a:defRPr/>
            </a:pPr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Предварительно помыть,</a:t>
            </a:r>
          </a:p>
          <a:p>
            <a:pPr algn="just">
              <a:defRPr/>
            </a:pPr>
            <a:r>
              <a:rPr lang="ru-RU" b="1" dirty="0">
                <a:solidFill>
                  <a:schemeClr val="tx2"/>
                </a:solidFill>
                <a:latin typeface="Arial Black" pitchFamily="34" charset="0"/>
              </a:rPr>
              <a:t>А гуляя после школы про уроки не забыть.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643688"/>
            <a:ext cx="1571625" cy="214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217673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29600" cy="1252728"/>
          </a:xfrm>
        </p:spPr>
        <p:txBody>
          <a:bodyPr>
            <a:noAutofit/>
          </a:bodyPr>
          <a:lstStyle/>
          <a:p>
            <a:r>
              <a:rPr lang="ru-RU" sz="13800" b="1" dirty="0" smtClean="0">
                <a:solidFill>
                  <a:schemeClr val="bg2">
                    <a:lumMod val="50000"/>
                  </a:schemeClr>
                </a:solidFill>
              </a:rPr>
              <a:t>Урок 1</a:t>
            </a:r>
            <a:endParaRPr lang="ru-RU" sz="13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E53DC-E366-4E5A-853A-9A1A5217B67E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9" name="Солнце 8"/>
          <p:cNvSpPr/>
          <p:nvPr/>
        </p:nvSpPr>
        <p:spPr>
          <a:xfrm>
            <a:off x="1098550" y="620713"/>
            <a:ext cx="6840538" cy="5329237"/>
          </a:xfrm>
          <a:prstGeom prst="sun">
            <a:avLst>
              <a:gd name="adj" fmla="val 12500"/>
            </a:avLst>
          </a:prstGeom>
          <a:solidFill>
            <a:srgbClr val="FFFF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i="1" dirty="0"/>
          </a:p>
          <a:p>
            <a:pPr algn="just">
              <a:defRPr/>
            </a:pP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И поэтому, ребята.</a:t>
            </a:r>
          </a:p>
          <a:p>
            <a:pPr algn="just">
              <a:defRPr/>
            </a:pP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С вами ждём мы новых встреч</a:t>
            </a:r>
          </a:p>
          <a:p>
            <a:pPr algn="just">
              <a:defRPr/>
            </a:pP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И, надеюсь, что здоровье</a:t>
            </a:r>
          </a:p>
          <a:p>
            <a:pPr algn="just">
              <a:defRPr/>
            </a:pPr>
            <a:r>
              <a:rPr lang="ru-RU" sz="2000" i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Все вы будете беречь!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6572250"/>
            <a:ext cx="1571625" cy="28575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93428"/>
      </p:ext>
    </p:extLst>
  </p:cSld>
  <p:clrMapOvr>
    <a:masterClrMapping/>
  </p:clrMapOvr>
  <p:transition spd="slow" advClick="0" advTm="35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vk.me/c633316/v633316012/18477/oXtTVenA2p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04" y="678984"/>
            <a:ext cx="5544616" cy="311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58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539552" y="2226572"/>
            <a:ext cx="8229600" cy="12527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3800" b="1" dirty="0" smtClean="0">
                <a:solidFill>
                  <a:schemeClr val="bg2">
                    <a:lumMod val="50000"/>
                  </a:schemeClr>
                </a:solidFill>
              </a:rPr>
              <a:t>Урок 3</a:t>
            </a:r>
            <a:endParaRPr lang="ru-RU" sz="13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4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528" y="2132856"/>
            <a:ext cx="8640763" cy="25320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4800" dirty="0" smtClean="0"/>
              <a:t>Классный час «Здоровый образ жизни»</a:t>
            </a:r>
            <a:br>
              <a:rPr lang="ru-RU" altLang="ru-RU" sz="4800" dirty="0" smtClean="0"/>
            </a:br>
            <a:r>
              <a:rPr lang="ru-RU" altLang="ru-RU" sz="4800" dirty="0" smtClean="0"/>
              <a:t>5 класс</a:t>
            </a:r>
            <a:br>
              <a:rPr lang="ru-RU" altLang="ru-RU" sz="4800" dirty="0" smtClean="0"/>
            </a:br>
            <a:r>
              <a:rPr lang="ru-RU" altLang="ru-RU" sz="4800" dirty="0" smtClean="0"/>
              <a:t>Школа №12</a:t>
            </a:r>
          </a:p>
        </p:txBody>
      </p:sp>
    </p:spTree>
    <p:extLst>
      <p:ext uri="{BB962C8B-B14F-4D97-AF65-F5344CB8AC3E}">
        <p14:creationId xmlns:p14="http://schemas.microsoft.com/office/powerpoint/2010/main" val="9755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007350" cy="4464347"/>
          </a:xfrm>
        </p:spPr>
        <p:txBody>
          <a:bodyPr/>
          <a:lstStyle/>
          <a:p>
            <a:pPr algn="just">
              <a:defRPr/>
            </a:pPr>
            <a:r>
              <a:rPr lang="ru-RU" sz="4800" i="1" dirty="0" smtClean="0">
                <a:solidFill>
                  <a:srgbClr val="FF0000"/>
                </a:solidFill>
              </a:rPr>
              <a:t>Здоровье</a:t>
            </a:r>
            <a:r>
              <a:rPr lang="ru-RU" dirty="0" smtClean="0"/>
              <a:t> - это состояние полного физического, душевного и социального благополучия, сопровождаемое фактическим отсутствием болезней и индивидуально </a:t>
            </a:r>
            <a:r>
              <a:rPr lang="ru-RU" dirty="0" err="1" smtClean="0"/>
              <a:t>фрустирующих</a:t>
            </a:r>
            <a:r>
              <a:rPr lang="ru-RU" dirty="0" smtClean="0"/>
              <a:t> (выводящих из состояния внутреннего спокойствия) недостатков.</a:t>
            </a:r>
          </a:p>
          <a:p>
            <a:pPr algn="just">
              <a:defRPr/>
            </a:pPr>
            <a:r>
              <a:rPr lang="ru-RU" sz="4000" i="1" dirty="0" smtClean="0">
                <a:solidFill>
                  <a:srgbClr val="00B050"/>
                </a:solidFill>
              </a:rPr>
              <a:t>Быть здоровым</a:t>
            </a:r>
            <a:r>
              <a:rPr lang="ru-RU" sz="4000" dirty="0" smtClean="0">
                <a:solidFill>
                  <a:srgbClr val="00B050"/>
                </a:solidFill>
              </a:rPr>
              <a:t> - </a:t>
            </a:r>
            <a:r>
              <a:rPr lang="ru-RU" dirty="0" smtClean="0"/>
              <a:t>значит не иметь проблем с самочувствием, быть физически и духовно полноценным человеком. </a:t>
            </a:r>
          </a:p>
          <a:p>
            <a:pPr marL="0" indent="0"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41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Здоровый образ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ru-RU" dirty="0">
                <a:effectLst/>
              </a:rPr>
              <a:t> </a:t>
            </a:r>
            <a:r>
              <a:rPr lang="ru-RU" b="1" dirty="0">
                <a:effectLst/>
              </a:rPr>
              <a:t>это</a:t>
            </a:r>
            <a:r>
              <a:rPr lang="ru-RU" dirty="0">
                <a:effectLst/>
              </a:rPr>
              <a:t> концепция жизнедеятельности человека, направленная на улучшение и сохранение здоровья с помощью соответствующего питания, физической подготовки, морального настроя и отказа от вредных привычек.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1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0" smtClean="0"/>
              <a:t>Тест «Твое здоровье».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412875"/>
            <a:ext cx="8594725" cy="52562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ru-RU" altLang="ru-RU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1. У меня часто плохой аппетит.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2. После нескольких часов работы у меня  начинает болеть голова.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3. Часто выгляжу усталым и подавленным, иногда раздраженным и угрюмым.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4. Периодически у меня бывают серьезные заболевания, когда я вынужден несколько дней оставаться в постели.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5. Я почти не занимаюсь спортом.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6. В последнее время я несколько прибавил в весе.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7. У меня часто кружится голова.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8. В настоящее время я курю.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9. В детстве я перенес несколько серьезных заболеваний.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smtClean="0"/>
              <a:t>10. У меня плохой сон и неприятные ощущения утром после пробуждения. </a:t>
            </a:r>
          </a:p>
        </p:txBody>
      </p:sp>
    </p:spTree>
    <p:extLst>
      <p:ext uri="{BB962C8B-B14F-4D97-AF65-F5344CB8AC3E}">
        <p14:creationId xmlns:p14="http://schemas.microsoft.com/office/powerpoint/2010/main" val="342594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b="0" smtClean="0"/>
              <a:t>Результаты.</a:t>
            </a:r>
            <a:br>
              <a:rPr lang="ru-RU" altLang="ru-RU" b="0" smtClean="0"/>
            </a:br>
            <a:endParaRPr lang="ru-RU" altLang="ru-RU" b="0" smtClean="0"/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484313"/>
            <a:ext cx="8007350" cy="4611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altLang="ru-RU" sz="2800" b="1" smtClean="0"/>
              <a:t>1-2 балла.</a:t>
            </a:r>
            <a:r>
              <a:rPr lang="ru-RU" altLang="ru-RU" sz="2800" smtClean="0"/>
              <a:t> Несмотря на некоторые признаки ухудшения здоровья, вы в хорошей форме. Ни в коем случае не оставляйте усилий по сохранению своего самочувствия.</a:t>
            </a:r>
            <a:endParaRPr lang="ru-RU" altLang="ru-RU" sz="28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800" b="1" smtClean="0"/>
              <a:t>3-6 баллов.</a:t>
            </a:r>
            <a:r>
              <a:rPr lang="ru-RU" altLang="ru-RU" sz="2800" smtClean="0"/>
              <a:t> Ваше отношение к своему здоровью трудно назвать нормальным, уже чувствуется, что вы его расстроили довольно основательно.</a:t>
            </a:r>
            <a:endParaRPr lang="ru-RU" altLang="ru-RU" sz="28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altLang="ru-RU" sz="2800" b="1" smtClean="0"/>
              <a:t>7-10 баллов.</a:t>
            </a:r>
            <a:r>
              <a:rPr lang="ru-RU" altLang="ru-RU" sz="2800" smtClean="0"/>
              <a:t> Как вы умудрились довести себя до такой степени? Удивительно, что вы еще в состоянии ходить и работать. Вам немедленно нужно</a:t>
            </a:r>
            <a:r>
              <a:rPr lang="en-US" altLang="ru-RU" sz="2800" smtClean="0"/>
              <a:t> </a:t>
            </a:r>
            <a:r>
              <a:rPr lang="ru-RU" altLang="ru-RU" sz="2800" smtClean="0"/>
              <a:t>менять свои привычки.</a:t>
            </a:r>
          </a:p>
        </p:txBody>
      </p:sp>
    </p:spTree>
    <p:extLst>
      <p:ext uri="{BB962C8B-B14F-4D97-AF65-F5344CB8AC3E}">
        <p14:creationId xmlns:p14="http://schemas.microsoft.com/office/powerpoint/2010/main" val="24380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b="0" dirty="0" smtClean="0"/>
              <a:t>Основные правила здорового образа жизни: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b="1" i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b="1" i="1" smtClean="0"/>
              <a:t>1. Правильное питание;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b="1" i="1" smtClean="0"/>
              <a:t>2. Сон;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b="1" i="1" smtClean="0"/>
              <a:t>3. Активная деятельность и активный отдых;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b="1" i="1" smtClean="0"/>
              <a:t>4. Отсутствие вредных привычек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0230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4000" b="0" u="sng" smtClean="0"/>
              <a:t>Правильное питание—основа здорового образа</a:t>
            </a:r>
            <a:r>
              <a:rPr lang="ru-RU" altLang="ru-RU" sz="4000" i="1" u="sng" smtClean="0"/>
              <a:t>.</a:t>
            </a:r>
            <a:r>
              <a:rPr lang="ru-RU" altLang="ru-RU" sz="4000" smtClean="0"/>
              <a:t> </a:t>
            </a:r>
          </a:p>
        </p:txBody>
      </p:sp>
      <p:sp>
        <p:nvSpPr>
          <p:cNvPr id="92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i="1" smtClean="0"/>
              <a:t>При правильном питании снижается заболеваемость учащихся, улучшается психологическое состояние детей, поднимается настроение,  а самое главное — повышается работоспособность и интерес к учебной деятельности</a:t>
            </a:r>
            <a:r>
              <a:rPr lang="ru-RU" alt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576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 noGrp="1"/>
          </p:cNvSpPr>
          <p:nvPr>
            <p:ph type="ctrTitle"/>
          </p:nvPr>
        </p:nvSpPr>
        <p:spPr>
          <a:xfrm>
            <a:off x="391677" y="1403941"/>
            <a:ext cx="8295320" cy="1828800"/>
          </a:xfrm>
        </p:spPr>
        <p:txBody>
          <a:bodyPr anchorCtr="1"/>
          <a:lstStyle/>
          <a:p>
            <a:pPr lvl="0" algn="ctr"/>
            <a:r>
              <a:rPr lang="ru-RU" sz="5400">
                <a:latin typeface="Comic Sans MS" pitchFamily="66"/>
              </a:rPr>
              <a:t>СКАЖЕМ ЗДОРОВЬЮ – ДА!</a:t>
            </a:r>
          </a:p>
        </p:txBody>
      </p:sp>
      <p:sp>
        <p:nvSpPr>
          <p:cNvPr id="3" name="Подзаголовок 4"/>
          <p:cNvSpPr txBox="1">
            <a:spLocks noGrp="1"/>
          </p:cNvSpPr>
          <p:nvPr>
            <p:ph type="subTitle" idx="1"/>
          </p:nvPr>
        </p:nvSpPr>
        <p:spPr>
          <a:xfrm>
            <a:off x="652951" y="3624974"/>
            <a:ext cx="8062911" cy="1752599"/>
          </a:xfrm>
        </p:spPr>
        <p:txBody>
          <a:bodyPr/>
          <a:lstStyle/>
          <a:p>
            <a:pPr lvl="0"/>
            <a:r>
              <a:rPr lang="ru-RU" sz="1800" dirty="0">
                <a:solidFill>
                  <a:srgbClr val="000000"/>
                </a:solidFill>
                <a:latin typeface="Comic Sans MS" pitchFamily="66"/>
              </a:rPr>
              <a:t>Классный урок для 1 класса школы №</a:t>
            </a:r>
            <a:r>
              <a:rPr lang="ru-RU" sz="1800" dirty="0" smtClean="0">
                <a:solidFill>
                  <a:srgbClr val="000000"/>
                </a:solidFill>
                <a:latin typeface="Comic Sans MS" pitchFamily="66"/>
              </a:rPr>
              <a:t>17</a:t>
            </a:r>
            <a:endParaRPr lang="ru-RU" sz="1800" dirty="0">
              <a:solidFill>
                <a:srgbClr val="000000"/>
              </a:solidFill>
              <a:latin typeface="Comic Sans MS" pitchFamily="66"/>
            </a:endParaRPr>
          </a:p>
        </p:txBody>
      </p:sp>
    </p:spTree>
    <p:extLst>
      <p:ext uri="{BB962C8B-B14F-4D97-AF65-F5344CB8AC3E}">
        <p14:creationId xmlns:p14="http://schemas.microsoft.com/office/powerpoint/2010/main" val="196455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0" i="1" smtClean="0"/>
              <a:t>Что мы пьем?</a:t>
            </a:r>
          </a:p>
        </p:txBody>
      </p:sp>
      <p:sp>
        <p:nvSpPr>
          <p:cNvPr id="102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1" i="1" smtClean="0"/>
              <a:t>Газированные напитки могут принести вред вашему здоровью! В них содержатся углеводы, белки, кофеин, ортофосфорная кислота</a:t>
            </a:r>
            <a:r>
              <a:rPr lang="ru-RU" altLang="ru-RU" smtClean="0"/>
              <a:t>, углекислый газ.</a:t>
            </a:r>
          </a:p>
        </p:txBody>
      </p:sp>
      <p:pic>
        <p:nvPicPr>
          <p:cNvPr id="10244" name="Picture 5" descr="http://kitchenguide.su/wp-content/uploads/2013/02/kolakola-512x3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38" y="3997325"/>
            <a:ext cx="35575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923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836613"/>
            <a:ext cx="8007350" cy="52593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6000" b="1" smtClean="0"/>
              <a:t>Кока-кола с успехом заменяет бытовую химию</a:t>
            </a:r>
            <a:endParaRPr lang="en-US" altLang="ru-RU" sz="6000" b="1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ru-RU" sz="6000" b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6000" b="1" smtClean="0"/>
              <a:t>.</a:t>
            </a:r>
            <a:r>
              <a:rPr lang="ru-RU" altLang="ru-RU" sz="6000" smtClean="0"/>
              <a:t> </a:t>
            </a:r>
            <a:r>
              <a:rPr lang="en-US" altLang="ru-RU" sz="6000" smtClean="0"/>
              <a:t>               =</a:t>
            </a:r>
            <a:endParaRPr lang="ru-RU" altLang="ru-RU" sz="6000" smtClean="0"/>
          </a:p>
        </p:txBody>
      </p:sp>
      <p:pic>
        <p:nvPicPr>
          <p:cNvPr id="2" name="Picture 4" descr="iCAJD4E6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33825"/>
            <a:ext cx="287972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iCAJZBL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933825"/>
            <a:ext cx="295275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463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2800" b="0" smtClean="0"/>
              <a:t>Чтобы уменьшить вред от любой газировки, в том числе и от Pepsi, необходимо следовать простым правилам</a:t>
            </a:r>
            <a:r>
              <a:rPr lang="ru-RU" altLang="ru-RU" sz="2800" smtClean="0"/>
              <a:t>:</a:t>
            </a:r>
          </a:p>
        </p:txBody>
      </p:sp>
      <p:sp>
        <p:nvSpPr>
          <p:cNvPr id="133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85775" y="1676400"/>
            <a:ext cx="8234363" cy="43926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altLang="ru-RU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 dirty="0" smtClean="0"/>
              <a:t>1. Пейте ее холодной. Разрушение эмали зубов зависит и от температуры напитка. В Америке газировки пьют больше, чем в Европе, но ее всегда подают со льдом, и повреждений зубов у американских детей меньше.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 dirty="0" smtClean="0"/>
              <a:t>2. Пейте через трубочку, чтобы избегать контакта с банкой.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 dirty="0" smtClean="0"/>
              <a:t>3. Ограничьтесь одним стаканом 1-2 раза в неделю.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 dirty="0" smtClean="0"/>
              <a:t>4. Откажитесь от газировки, если страдаете ожирением, диабетом, гастритом, язвой.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altLang="ru-RU" sz="2400" dirty="0" smtClean="0"/>
              <a:t>5. Не давайте газировку детям до 3 лет.</a:t>
            </a:r>
          </a:p>
        </p:txBody>
      </p:sp>
    </p:spTree>
    <p:extLst>
      <p:ext uri="{BB962C8B-B14F-4D97-AF65-F5344CB8AC3E}">
        <p14:creationId xmlns:p14="http://schemas.microsoft.com/office/powerpoint/2010/main" val="3900159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0" smtClean="0"/>
              <a:t>Ч</a:t>
            </a:r>
            <a:r>
              <a:rPr lang="ru-RU" altLang="ru-RU" b="0" i="1" smtClean="0"/>
              <a:t>то мы едим?</a:t>
            </a:r>
          </a:p>
        </p:txBody>
      </p:sp>
      <p:sp>
        <p:nvSpPr>
          <p:cNvPr id="1433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defRPr/>
            </a:pPr>
            <a:r>
              <a:rPr lang="ru-RU" altLang="ru-RU" sz="2400" dirty="0" smtClean="0"/>
              <a:t>Вкусовые качества чипсов и сухариков достигаются за счет применения различных </a:t>
            </a:r>
            <a:r>
              <a:rPr lang="ru-RU" altLang="ru-RU" sz="2400" dirty="0" err="1" smtClean="0"/>
              <a:t>ароматизаторов</a:t>
            </a:r>
            <a:r>
              <a:rPr lang="ru-RU" altLang="ru-RU" sz="2400" dirty="0" smtClean="0"/>
              <a:t> (правда фирмы-производители почему-то называют их специями). Поэтому существуют всевозможные «</a:t>
            </a:r>
            <a:r>
              <a:rPr lang="ru-RU" altLang="ru-RU" sz="2400" dirty="0" err="1" smtClean="0"/>
              <a:t>чипсовые</a:t>
            </a:r>
            <a:r>
              <a:rPr lang="ru-RU" altLang="ru-RU" sz="2400" dirty="0" smtClean="0"/>
              <a:t>» и «</a:t>
            </a:r>
            <a:r>
              <a:rPr lang="ru-RU" altLang="ru-RU" sz="2400" dirty="0" err="1" smtClean="0"/>
              <a:t>сухариковые</a:t>
            </a:r>
            <a:r>
              <a:rPr lang="ru-RU" altLang="ru-RU" sz="2400" dirty="0" smtClean="0"/>
              <a:t>» разновидности, что называется, «на любителя». </a:t>
            </a:r>
          </a:p>
        </p:txBody>
      </p:sp>
      <p:pic>
        <p:nvPicPr>
          <p:cNvPr id="13316" name="Picture 5" descr="http://enposo.ru/wp-content/uploads/2015/08/-%D0%B8-%D1%81%D1%83%D1%85%D0%B0%D1%80%D0%B8%D0%BA%D0%B8-e14405928284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860800"/>
            <a:ext cx="32639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4551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0" smtClean="0"/>
              <a:t>Салат, укроп,  петрушка.</a:t>
            </a:r>
          </a:p>
        </p:txBody>
      </p:sp>
      <p:sp>
        <p:nvSpPr>
          <p:cNvPr id="163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56100" y="1484313"/>
            <a:ext cx="4341813" cy="46704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ru-RU" altLang="ru-RU" sz="2800" i="1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800" i="1" smtClean="0"/>
              <a:t>   </a:t>
            </a:r>
            <a:r>
              <a:rPr lang="ru-RU" altLang="ru-RU" i="1" smtClean="0"/>
              <a:t>Зелень – хорошая профилактика инфаркта, улучшает водный баланс, благотворно влияет при малокровии, авитаминозе.</a:t>
            </a:r>
          </a:p>
        </p:txBody>
      </p:sp>
      <p:pic>
        <p:nvPicPr>
          <p:cNvPr id="14340" name="Picture 4" descr="Картинка 4 из 4761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41438"/>
            <a:ext cx="34559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i?id=342107904-47-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36004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346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b="0" smtClean="0"/>
              <a:t>Морковь</a:t>
            </a:r>
            <a:r>
              <a:rPr lang="ru-RU" altLang="ru-RU" i="1" smtClean="0"/>
              <a:t/>
            </a:r>
            <a:br>
              <a:rPr lang="ru-RU" altLang="ru-RU" i="1" smtClean="0"/>
            </a:br>
            <a:endParaRPr lang="ru-RU" altLang="ru-RU" i="1" smtClean="0"/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492625" y="1905000"/>
            <a:ext cx="4352925" cy="4191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i="1" smtClean="0"/>
              <a:t>  Употребление этого овоща очень полезно для зрения и для профилактики раковых заболеваний.</a:t>
            </a:r>
            <a:r>
              <a:rPr lang="ru-RU" altLang="ru-RU" smtClean="0"/>
              <a:t> </a:t>
            </a:r>
            <a:endParaRPr lang="en-US" altLang="ru-RU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mtClean="0"/>
          </a:p>
        </p:txBody>
      </p:sp>
      <p:pic>
        <p:nvPicPr>
          <p:cNvPr id="15364" name="Picture 5" descr="i?id=52574476-61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396081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6797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0" smtClean="0"/>
              <a:t>Капуста</a:t>
            </a:r>
          </a:p>
        </p:txBody>
      </p:sp>
      <p:sp>
        <p:nvSpPr>
          <p:cNvPr id="204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983163" y="1905000"/>
            <a:ext cx="3862387" cy="4191000"/>
          </a:xfrm>
        </p:spPr>
        <p:txBody>
          <a:bodyPr/>
          <a:lstStyle/>
          <a:p>
            <a:pPr eaLnBrk="1" hangingPunct="1">
              <a:defRPr/>
            </a:pPr>
            <a:endParaRPr lang="ru-RU" altLang="ru-RU" i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i="1" smtClean="0"/>
              <a:t>   Этот овощ улучшает обмен холестерина и является сильным антиаллергеном</a:t>
            </a:r>
            <a:r>
              <a:rPr lang="ru-RU" altLang="ru-RU" smtClean="0"/>
              <a:t> </a:t>
            </a:r>
            <a:endParaRPr lang="en-US" altLang="ru-RU" smtClean="0"/>
          </a:p>
          <a:p>
            <a:pPr eaLnBrk="1" hangingPunct="1">
              <a:buFont typeface="Wingdings" pitchFamily="2" charset="2"/>
              <a:buNone/>
              <a:defRPr/>
            </a:pPr>
            <a:endParaRPr lang="ru-RU" altLang="ru-RU" smtClean="0"/>
          </a:p>
        </p:txBody>
      </p:sp>
      <p:pic>
        <p:nvPicPr>
          <p:cNvPr id="16388" name="Picture 6" descr="Картинка 22 из 1143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424815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81396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0" smtClean="0"/>
              <a:t>Свекла</a:t>
            </a:r>
          </a:p>
        </p:txBody>
      </p:sp>
      <p:sp>
        <p:nvSpPr>
          <p:cNvPr id="215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0" y="1600200"/>
            <a:ext cx="4114800" cy="47815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1800" b="1" smtClean="0"/>
              <a:t> </a:t>
            </a:r>
            <a:endParaRPr lang="ru-RU" altLang="ru-RU" sz="1800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altLang="ru-RU" sz="2400" i="1" smtClean="0"/>
              <a:t>   А этот овощ улучшает работу кишечника, снижает артериальное давление. Наличие йода в этом корнеплоде делает ее ценным для профилактики заболевания щитовидной железы и укрепления иммунитета. Обеспечивает организм фосфором, калием, кальцием, натрием и хлором.</a:t>
            </a:r>
          </a:p>
        </p:txBody>
      </p:sp>
      <p:pic>
        <p:nvPicPr>
          <p:cNvPr id="17412" name="Picture 7" descr="i?id=356453419-59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38163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33176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b="0" smtClean="0"/>
              <a:t>Яблоки</a:t>
            </a:r>
            <a:r>
              <a:rPr lang="ru-RU" altLang="ru-RU" i="1" smtClean="0"/>
              <a:t/>
            </a:r>
            <a:br>
              <a:rPr lang="ru-RU" altLang="ru-RU" i="1" smtClean="0"/>
            </a:br>
            <a:endParaRPr lang="ru-RU" altLang="ru-RU" i="1" smtClean="0"/>
          </a:p>
        </p:txBody>
      </p:sp>
      <p:sp>
        <p:nvSpPr>
          <p:cNvPr id="235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911725" y="1905000"/>
            <a:ext cx="3933825" cy="4191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i="1" smtClean="0"/>
              <a:t>   Обладают общеукрепляющим действием. Хороши для почек, сердечно-сосудистой системы. Обмена веществ.</a:t>
            </a:r>
            <a:r>
              <a:rPr lang="ru-RU" altLang="ru-RU" smtClean="0"/>
              <a:t> </a:t>
            </a:r>
          </a:p>
        </p:txBody>
      </p:sp>
      <p:pic>
        <p:nvPicPr>
          <p:cNvPr id="18436" name="Picture 6" descr="Картинка 19 из 9579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0213"/>
            <a:ext cx="37242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480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b="0" smtClean="0"/>
              <a:t>Груши</a:t>
            </a:r>
            <a:r>
              <a:rPr lang="ru-RU" altLang="ru-RU" i="1" smtClean="0"/>
              <a:t/>
            </a:r>
            <a:br>
              <a:rPr lang="ru-RU" altLang="ru-RU" i="1" smtClean="0"/>
            </a:br>
            <a:endParaRPr lang="ru-RU" altLang="ru-RU" i="1" smtClean="0"/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140200" y="1557338"/>
            <a:ext cx="4535488" cy="4525962"/>
          </a:xfrm>
        </p:spPr>
        <p:txBody>
          <a:bodyPr/>
          <a:lstStyle/>
          <a:p>
            <a:pPr lvl="1" eaLnBrk="1" hangingPunct="1">
              <a:buFont typeface="Wingdings" pitchFamily="2" charset="2"/>
              <a:buNone/>
              <a:defRPr/>
            </a:pPr>
            <a:endParaRPr lang="ru-RU" altLang="ru-RU" sz="2400" i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altLang="ru-RU" sz="2800" i="1" smtClean="0"/>
              <a:t>  Повышают прочность капиллярных сосудов, оказывают противосклеротическое действие, способствует выведению из организма воды и поваренной соли.</a:t>
            </a:r>
          </a:p>
        </p:txBody>
      </p:sp>
      <p:pic>
        <p:nvPicPr>
          <p:cNvPr id="19460" name="Picture 4" descr="i?id=374776917-54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3527425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1" y="2579780"/>
            <a:ext cx="4229612" cy="33968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одержимое 2"/>
          <p:cNvSpPr txBox="1">
            <a:spLocks noGrp="1"/>
          </p:cNvSpPr>
          <p:nvPr>
            <p:ph idx="4294967295"/>
          </p:nvPr>
        </p:nvSpPr>
        <p:spPr>
          <a:xfrm>
            <a:off x="195731" y="358753"/>
            <a:ext cx="6074528" cy="2090383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 algn="just">
              <a:lnSpc>
                <a:spcPct val="90000"/>
              </a:lnSpc>
              <a:buNone/>
            </a:pPr>
            <a:r>
              <a:rPr lang="ru-RU" sz="2700" b="1">
                <a:solidFill>
                  <a:srgbClr val="000000"/>
                </a:solidFill>
              </a:rPr>
              <a:t>Здоровье</a:t>
            </a:r>
            <a:r>
              <a:rPr lang="ru-RU" sz="2700">
                <a:solidFill>
                  <a:srgbClr val="000000"/>
                </a:solidFill>
              </a:rPr>
              <a:t> - «состояние полного физического, душевного и социального благополучия, а не только отсутствие болезней и физических дефектов»</a:t>
            </a:r>
          </a:p>
          <a:p>
            <a:pPr lvl="0">
              <a:lnSpc>
                <a:spcPct val="90000"/>
              </a:lnSpc>
              <a:buNone/>
            </a:pPr>
            <a:endParaRPr lang="ru-RU"/>
          </a:p>
          <a:p>
            <a:pPr lvl="0">
              <a:lnSpc>
                <a:spcPct val="90000"/>
              </a:lnSpc>
              <a:buNone/>
            </a:pPr>
            <a:endParaRPr lang="ru-RU"/>
          </a:p>
        </p:txBody>
      </p:sp>
      <p:sp>
        <p:nvSpPr>
          <p:cNvPr id="4" name="Содержимое 6"/>
          <p:cNvSpPr txBox="1">
            <a:spLocks noGrp="1"/>
          </p:cNvSpPr>
          <p:nvPr>
            <p:ph idx="4294967295"/>
          </p:nvPr>
        </p:nvSpPr>
        <p:spPr>
          <a:xfrm>
            <a:off x="4506679" y="2514462"/>
            <a:ext cx="4310955" cy="385414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 algn="just">
              <a:lnSpc>
                <a:spcPct val="90000"/>
              </a:lnSpc>
              <a:buNone/>
            </a:pPr>
            <a:r>
              <a:rPr lang="ru-RU" sz="2700" b="1">
                <a:solidFill>
                  <a:srgbClr val="000000"/>
                </a:solidFill>
              </a:rPr>
              <a:t>Здоровый человек</a:t>
            </a:r>
            <a:r>
              <a:rPr lang="ru-RU" sz="2700">
                <a:solidFill>
                  <a:srgbClr val="000000"/>
                </a:solidFill>
              </a:rPr>
              <a:t> это человек не только со здоровым телом, но и человек, у которого замечательное настроение и хорошие отношения с окружающими людьми.</a:t>
            </a:r>
          </a:p>
          <a:p>
            <a:pPr lvl="0">
              <a:lnSpc>
                <a:spcPct val="90000"/>
              </a:lnSpc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0" smtClean="0"/>
              <a:t>Черная смородина</a:t>
            </a:r>
          </a:p>
        </p:txBody>
      </p:sp>
      <p:sp>
        <p:nvSpPr>
          <p:cNvPr id="276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843463" y="1905000"/>
            <a:ext cx="4002087" cy="4191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ru-RU" altLang="ru-RU" i="1" smtClean="0"/>
          </a:p>
          <a:p>
            <a:pPr eaLnBrk="1" hangingPunct="1">
              <a:defRPr/>
            </a:pPr>
            <a:r>
              <a:rPr lang="ru-RU" altLang="ru-RU" i="1" smtClean="0"/>
              <a:t>Богата общеукрепляющим витамином С.</a:t>
            </a:r>
          </a:p>
        </p:txBody>
      </p:sp>
      <p:pic>
        <p:nvPicPr>
          <p:cNvPr id="20484" name="Picture 5" descr="i?id=406808058-60-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6718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350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b="0" u="sng" smtClean="0"/>
              <a:t>Сон</a:t>
            </a:r>
          </a:p>
        </p:txBody>
      </p:sp>
      <p:sp>
        <p:nvSpPr>
          <p:cNvPr id="286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971600" y="2132856"/>
            <a:ext cx="7408333" cy="3450696"/>
          </a:xfrm>
        </p:spPr>
        <p:txBody>
          <a:bodyPr>
            <a:normAutofit fontScale="92500" lnSpcReduction="10000"/>
          </a:bodyPr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altLang="ru-RU" sz="2800" i="1" dirty="0" smtClean="0"/>
              <a:t>   Сон очень положительно влияет на организм человека. Много споров вокруг того, сколько же надо спать человеку? Раньше утверждалось, что ребенок - 10-12 часов, подросток – 9-10 часов, взрослый – 8 часов. Сейчас многие приходят к мнению, что это все индивидуально, некоторым нужно побольше, некоторым поменьше. Но главное – человек не должен чувствовать усталость после сна и быть бодрым весь день</a:t>
            </a:r>
            <a:r>
              <a:rPr lang="ru-RU" altLang="ru-RU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81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u="sng" dirty="0" smtClean="0">
                <a:solidFill>
                  <a:schemeClr val="tx2">
                    <a:lumMod val="75000"/>
                  </a:schemeClr>
                </a:solidFill>
              </a:rPr>
              <a:t>Отказ от вредных привычек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ru-RU" i="1" dirty="0" smtClean="0">
                <a:solidFill>
                  <a:srgbClr val="FF0000"/>
                </a:solidFill>
                <a:latin typeface="Franklin Gothic Book" pitchFamily="34" charset="0"/>
              </a:rPr>
              <a:t>Вредные  привычки</a:t>
            </a:r>
            <a:r>
              <a:rPr lang="ru-RU" dirty="0" smtClean="0">
                <a:solidFill>
                  <a:srgbClr val="FF0000"/>
                </a:solidFill>
                <a:latin typeface="Franklin Gothic Book" pitchFamily="34" charset="0"/>
              </a:rPr>
              <a:t> </a:t>
            </a:r>
            <a:r>
              <a:rPr lang="ru-RU" dirty="0" smtClean="0">
                <a:latin typeface="Franklin Gothic Book" pitchFamily="34" charset="0"/>
              </a:rPr>
              <a:t>- это  сложившиеся  способы деструктивного (</a:t>
            </a:r>
            <a:r>
              <a:rPr lang="ru-RU" dirty="0" err="1" smtClean="0">
                <a:latin typeface="Franklin Gothic Book" pitchFamily="34" charset="0"/>
              </a:rPr>
              <a:t>саморазрушающего</a:t>
            </a:r>
            <a:r>
              <a:rPr lang="ru-RU" dirty="0" smtClean="0">
                <a:latin typeface="Franklin Gothic Book" pitchFamily="34" charset="0"/>
              </a:rPr>
              <a:t>) поведения, осуществление     которого    в    определённых ситуациях   приобретает   характер   потребности</a:t>
            </a:r>
            <a:endParaRPr lang="ru-RU" dirty="0"/>
          </a:p>
        </p:txBody>
      </p:sp>
      <p:pic>
        <p:nvPicPr>
          <p:cNvPr id="22532" name="Picture 2" descr="https://i.ytimg.com/vi/sHdXZ8ef74g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437063"/>
            <a:ext cx="3600450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9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Воздействие табака на организм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05000"/>
            <a:ext cx="7354888" cy="4191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инсульты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рак губ, полости рта, горла и гортани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повышается риск сердечного приступа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рак  лёгких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рак печени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язва и рак желудка, поджелудочной железы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Бесплодие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800" dirty="0"/>
              <a:t>гангрена, вызванная закупоркой сосудов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9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Действие курения </a:t>
            </a:r>
            <a:br>
              <a:rPr lang="ru-RU" dirty="0" smtClean="0"/>
            </a:br>
            <a:r>
              <a:rPr lang="ru-RU" dirty="0" smtClean="0"/>
              <a:t>на органы дыхания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7675" y="1916113"/>
            <a:ext cx="8394700" cy="4191000"/>
          </a:xfrm>
        </p:spPr>
        <p:txBody>
          <a:bodyPr/>
          <a:lstStyle/>
          <a:p>
            <a:pPr algn="just">
              <a:defRPr/>
            </a:pPr>
            <a:r>
              <a:rPr lang="ru-RU" dirty="0" smtClean="0"/>
              <a:t>При курении табачный дым проникает в ротовую полость, дыхательные пути, вызывают раздражение слизистых оболочек и оседает на пленке лёгочных пузырьков.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4580" name="Picture 2" descr="http://vredtabaka.ru/wp-content/uploads/2015/11/Ljogkie-kurilshh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933825"/>
            <a:ext cx="3732212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8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>
                <a:latin typeface="Franklin Gothic Book" pitchFamily="34" charset="0"/>
              </a:rPr>
              <a:t>Влияние курения </a:t>
            </a:r>
            <a:r>
              <a:rPr lang="ru-RU" dirty="0" smtClean="0">
                <a:latin typeface="Franklin Gothic Book" pitchFamily="34" charset="0"/>
              </a:rPr>
              <a:t>на организм девушки особенно вредно!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16088"/>
            <a:ext cx="5605463" cy="4849812"/>
          </a:xfrm>
        </p:spPr>
        <p:txBody>
          <a:bodyPr/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b="1" dirty="0"/>
              <a:t>Женщинам курение грозит преждевременным старением.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b="1" dirty="0"/>
              <a:t>Кожа приобретает </a:t>
            </a:r>
            <a:r>
              <a:rPr lang="ru-RU" sz="2800" b="1" dirty="0" err="1"/>
              <a:t>жёлтоватый</a:t>
            </a:r>
            <a:r>
              <a:rPr lang="ru-RU" sz="2800" b="1" dirty="0"/>
              <a:t> оттенок с характерным запахом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b="1" dirty="0"/>
              <a:t>Возникают осложнения при беременности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ru-RU" sz="2800" b="1" dirty="0"/>
              <a:t>Учащаются случаи </a:t>
            </a:r>
            <a:r>
              <a:rPr lang="ru-RU" sz="2800" b="1" dirty="0" err="1"/>
              <a:t>мёртворождения</a:t>
            </a:r>
            <a:r>
              <a:rPr lang="ru-RU" sz="2800" b="1" dirty="0"/>
              <a:t>, умственная и физическая  недостаточность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25604" name="Picture 2" descr="http://scienceblog.ru/wp-content/uploads/1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636838"/>
            <a:ext cx="35448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55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5287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200" dirty="0"/>
              <a:t>Употребление алкоголя – это тоже вредная привычка организма. Недаром говорят: «Потянешься за водкой – будет жизнь короткой»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488" y="2205038"/>
            <a:ext cx="8007350" cy="4191000"/>
          </a:xfrm>
        </p:spPr>
        <p:txBody>
          <a:bodyPr/>
          <a:lstStyle/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dirty="0"/>
              <a:t>Пьянство ведет за собой </a:t>
            </a:r>
            <a:r>
              <a:rPr lang="ru-RU" dirty="0" smtClean="0"/>
              <a:t>: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 smtClean="0"/>
              <a:t>бедность</a:t>
            </a:r>
            <a:r>
              <a:rPr lang="ru-RU" sz="2400" dirty="0"/>
              <a:t>, </a:t>
            </a:r>
            <a:endParaRPr lang="ru-RU" sz="2400" dirty="0" smtClean="0"/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 smtClean="0"/>
              <a:t>раздор</a:t>
            </a:r>
            <a:r>
              <a:rPr lang="ru-RU" sz="2400" dirty="0"/>
              <a:t>, </a:t>
            </a:r>
            <a:endParaRPr lang="ru-RU" sz="2400" dirty="0" smtClean="0"/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 smtClean="0"/>
              <a:t>болезнь</a:t>
            </a:r>
            <a:r>
              <a:rPr lang="ru-RU" sz="2400" dirty="0"/>
              <a:t>, </a:t>
            </a:r>
            <a:endParaRPr lang="ru-RU" sz="2400" dirty="0" smtClean="0"/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 smtClean="0"/>
              <a:t>потерю </a:t>
            </a:r>
            <a:r>
              <a:rPr lang="ru-RU" sz="2400" dirty="0"/>
              <a:t>репутации, </a:t>
            </a:r>
            <a:endParaRPr lang="ru-RU" sz="2400" dirty="0" smtClean="0"/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 smtClean="0"/>
              <a:t>позор 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2400" dirty="0" smtClean="0"/>
              <a:t>ослабление </a:t>
            </a:r>
            <a:r>
              <a:rPr lang="ru-RU" sz="2400" dirty="0"/>
              <a:t>умственной активности</a:t>
            </a:r>
            <a:r>
              <a:rPr lang="ru-RU" dirty="0"/>
              <a:t>.</a:t>
            </a:r>
          </a:p>
          <a:p>
            <a:pPr algn="just"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Алкоголь </a:t>
            </a:r>
            <a:r>
              <a:rPr lang="ru-RU" dirty="0"/>
              <a:t>укорачивает жизнь в среднем на 17 лет.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  <a:p>
            <a:pPr>
              <a:defRPr/>
            </a:pPr>
            <a:endParaRPr lang="ru-RU" dirty="0"/>
          </a:p>
        </p:txBody>
      </p:sp>
      <p:pic>
        <p:nvPicPr>
          <p:cNvPr id="26628" name="Picture 2" descr="http://ruslekar.info/images/original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2636838"/>
            <a:ext cx="34385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57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dirty="0" smtClean="0"/>
              <a:t>Желаем вам:</a:t>
            </a:r>
          </a:p>
        </p:txBody>
      </p:sp>
      <p:sp>
        <p:nvSpPr>
          <p:cNvPr id="307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altLang="ru-RU" dirty="0" smtClean="0"/>
          </a:p>
          <a:p>
            <a:pPr eaLnBrk="1" hangingPunct="1">
              <a:defRPr/>
            </a:pPr>
            <a:r>
              <a:rPr lang="ru-RU" altLang="ru-RU" dirty="0" smtClean="0"/>
              <a:t>  Никогда не болеть;</a:t>
            </a:r>
          </a:p>
          <a:p>
            <a:pPr eaLnBrk="1" hangingPunct="1">
              <a:defRPr/>
            </a:pPr>
            <a:r>
              <a:rPr lang="ru-RU" altLang="ru-RU" dirty="0" smtClean="0"/>
              <a:t>  Правильно питаться;</a:t>
            </a:r>
          </a:p>
          <a:p>
            <a:pPr eaLnBrk="1" hangingPunct="1">
              <a:defRPr/>
            </a:pPr>
            <a:r>
              <a:rPr lang="ru-RU" altLang="ru-RU" dirty="0" smtClean="0"/>
              <a:t>  Быть бодрыми;</a:t>
            </a:r>
          </a:p>
          <a:p>
            <a:pPr eaLnBrk="1" hangingPunct="1">
              <a:defRPr/>
            </a:pPr>
            <a:r>
              <a:rPr lang="ru-RU" altLang="ru-RU" dirty="0" smtClean="0"/>
              <a:t>  Отказаться от вредных привычек.</a:t>
            </a:r>
            <a:endParaRPr lang="ru-RU" altLang="ru-RU" b="1" dirty="0" smtClean="0"/>
          </a:p>
          <a:p>
            <a:pPr eaLnBrk="1" hangingPunct="1">
              <a:defRPr/>
            </a:pPr>
            <a:r>
              <a:rPr lang="ru-RU" altLang="ru-RU" b="1" dirty="0" smtClean="0"/>
              <a:t>В общем, вести здоровый образ жизни!</a:t>
            </a:r>
          </a:p>
        </p:txBody>
      </p:sp>
    </p:spTree>
    <p:extLst>
      <p:ext uri="{BB962C8B-B14F-4D97-AF65-F5344CB8AC3E}">
        <p14:creationId xmlns:p14="http://schemas.microsoft.com/office/powerpoint/2010/main" val="381447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pp.vk.me/c633316/v633316592/1df49/U6ExPi9tvJ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52" y="2996952"/>
            <a:ext cx="4778803" cy="3587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20688"/>
            <a:ext cx="4968552" cy="373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2773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467544" y="285293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3800" b="1" dirty="0" smtClean="0">
                <a:solidFill>
                  <a:schemeClr val="bg2">
                    <a:lumMod val="50000"/>
                  </a:schemeClr>
                </a:solidFill>
              </a:rPr>
              <a:t>Урок 4</a:t>
            </a:r>
            <a:endParaRPr lang="ru-RU" sz="13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2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здоровь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4" cy="6858720"/>
          </a:xfrm>
        </p:spPr>
      </p:pic>
    </p:spTree>
    <p:extLst>
      <p:ext uri="{BB962C8B-B14F-4D97-AF65-F5344CB8AC3E}">
        <p14:creationId xmlns:p14="http://schemas.microsoft.com/office/powerpoint/2010/main" val="263210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pp.vk.me/c631616/v631616681/1a600/hBd3Lwvv9b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30695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715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338" y="776288"/>
            <a:ext cx="8062912" cy="1470025"/>
          </a:xfrm>
          <a:ln/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5400" b="1" dirty="0">
                <a:solidFill>
                  <a:schemeClr val="bg1"/>
                </a:solidFill>
              </a:rPr>
              <a:t>Режим дня и личная </a:t>
            </a:r>
            <a:r>
              <a:rPr lang="ru-RU" altLang="ru-RU" sz="5400" b="1" dirty="0" smtClean="0">
                <a:solidFill>
                  <a:schemeClr val="bg1"/>
                </a:solidFill>
              </a:rPr>
              <a:t>гигиена</a:t>
            </a:r>
            <a:endParaRPr lang="ru-RU" altLang="ru-RU" sz="5400" b="1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2522787"/>
            <a:ext cx="5286375" cy="3857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4" y="3364250"/>
            <a:ext cx="2498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класс «Физико-технический лицей им. В.П. Ларионова»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35340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260648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600" b="1">
                <a:solidFill>
                  <a:srgbClr val="92D050"/>
                </a:solidFill>
              </a:rPr>
              <a:t>     Режим дня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60363" y="1979613"/>
            <a:ext cx="4757737" cy="611981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  </a:t>
            </a:r>
            <a:r>
              <a:rPr lang="ru-RU" altLang="ru-RU" sz="2600" b="1">
                <a:solidFill>
                  <a:srgbClr val="000080"/>
                </a:solidFill>
              </a:rPr>
              <a:t>Чтобы предохранить себя от болезней, вырасти физически крепким, жизнерадостным, трудолюбивым, способным преодолевать любые препятствия, в первую очередь необходимо соблюдать режим дня. </a:t>
            </a:r>
            <a:r>
              <a:rPr lang="ru-RU" altLang="ru-RU" sz="2600">
                <a:solidFill>
                  <a:srgbClr val="000080"/>
                </a:solidFill>
              </a:rPr>
              <a:t/>
            </a:r>
            <a:br>
              <a:rPr lang="ru-RU" altLang="ru-RU" sz="2600">
                <a:solidFill>
                  <a:srgbClr val="000080"/>
                </a:solidFill>
              </a:rPr>
            </a:br>
            <a:endParaRPr lang="ru-RU" altLang="ru-RU" sz="2600">
              <a:solidFill>
                <a:srgbClr val="00008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76872"/>
            <a:ext cx="3325812" cy="377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4062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19063"/>
            <a:ext cx="8229600" cy="960437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5400" b="1">
                <a:solidFill>
                  <a:srgbClr val="92D050"/>
                </a:solidFill>
              </a:rPr>
              <a:t>Понятие «режим дня»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414463"/>
            <a:ext cx="5400675" cy="5784850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2000" b="1">
                <a:solidFill>
                  <a:srgbClr val="F2F2F2"/>
                </a:solidFill>
              </a:rPr>
              <a:t>     </a:t>
            </a:r>
            <a:r>
              <a:rPr lang="ru-RU" altLang="ru-RU" sz="2400" b="1">
                <a:solidFill>
                  <a:srgbClr val="000080"/>
                </a:solidFill>
              </a:rPr>
              <a:t>Понятие "режим дня"включает:</a:t>
            </a:r>
            <a:br>
              <a:rPr lang="ru-RU" altLang="ru-RU" sz="2400" b="1">
                <a:solidFill>
                  <a:srgbClr val="000080"/>
                </a:solidFill>
              </a:rPr>
            </a:br>
            <a:r>
              <a:rPr lang="ru-RU" altLang="ru-RU" sz="2400" b="1">
                <a:solidFill>
                  <a:srgbClr val="000080"/>
                </a:solidFill>
              </a:rPr>
              <a:t>1) достаточный и полноценный сон со строго установленным временем подъема и отхода ко сну;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2400" b="1">
                <a:solidFill>
                  <a:srgbClr val="000080"/>
                </a:solidFill>
              </a:rPr>
              <a:t>2) рациональное питание в одни и те же часы;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sz="2400" b="1">
                <a:solidFill>
                  <a:srgbClr val="000080"/>
                </a:solidFill>
              </a:rPr>
              <a:t>3) определенное время для приготовления уроков, отдыха на свежем воздухе, занятий физическими упражнениями, свободных занятий и помощи семье.</a:t>
            </a:r>
            <a:br>
              <a:rPr lang="ru-RU" altLang="ru-RU" sz="2400" b="1">
                <a:solidFill>
                  <a:srgbClr val="000080"/>
                </a:solidFill>
              </a:rPr>
            </a:br>
            <a:endParaRPr lang="ru-RU" altLang="ru-RU" sz="2400" b="1">
              <a:solidFill>
                <a:srgbClr val="00008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2339975"/>
            <a:ext cx="310673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9431518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000" b="1">
                <a:solidFill>
                  <a:srgbClr val="92D050"/>
                </a:solidFill>
              </a:rPr>
              <a:t>Растущий организм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22438"/>
            <a:ext cx="4762500" cy="452596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400" b="1">
                <a:solidFill>
                  <a:srgbClr val="000080"/>
                </a:solidFill>
              </a:rPr>
              <a:t>  Необходимо подчеркнуть, что при подготовке уроков надо делать перерывы по 10 мин через каждые 45 мин. Отсутствие четкого, строго соблюдаемого режима самым неблагоприятным образом влияет на растущий организм.</a:t>
            </a:r>
          </a:p>
          <a:p>
            <a:pPr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 altLang="ru-RU" sz="2400">
              <a:solidFill>
                <a:srgbClr val="00008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276475"/>
            <a:ext cx="32861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8688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600" b="1">
                <a:solidFill>
                  <a:srgbClr val="92D050"/>
                </a:solidFill>
              </a:rPr>
              <a:t> Личная гигиена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60363" y="1722438"/>
            <a:ext cx="5040312" cy="452596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</a:t>
            </a:r>
            <a:r>
              <a:rPr lang="ru-RU" altLang="ru-RU" sz="2400" b="1">
                <a:solidFill>
                  <a:srgbClr val="000080"/>
                </a:solidFill>
              </a:rPr>
              <a:t>Существенное место в режиме дня занимает личная гигиена.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400" b="1">
                <a:solidFill>
                  <a:srgbClr val="000080"/>
                </a:solidFill>
              </a:rPr>
              <a:t>Утренний подъем подростков должен быть не позднее 7 ч. Это позволит до начала занятий выполнить все режимные моменты, связанные с личной гигиеной.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79725"/>
            <a:ext cx="3135312" cy="22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44978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600" b="1">
                <a:solidFill>
                  <a:srgbClr val="92D050"/>
                </a:solidFill>
              </a:rPr>
              <a:t>Утренняя зарядка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2307999"/>
            <a:ext cx="4397375" cy="5219700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dirty="0"/>
              <a:t>    </a:t>
            </a:r>
            <a:r>
              <a:rPr lang="ru-RU" altLang="ru-RU" b="1" dirty="0">
                <a:solidFill>
                  <a:srgbClr val="000080"/>
                </a:solidFill>
              </a:rPr>
              <a:t>День школьника начинается утренней гигиенической гимнастикой - зарядкой, которая помогает учащемуся снять сонливость и быстро включиться в учебную деятельность.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 altLang="ru-RU" dirty="0">
              <a:solidFill>
                <a:srgbClr val="00008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339975"/>
            <a:ext cx="4140200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111776"/>
      </p:ext>
    </p:extLst>
  </p:cSld>
  <p:clrMapOvr>
    <a:masterClrMapping/>
  </p:clrMapOvr>
  <p:transition>
    <p:pull dir="ld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000" b="1">
                <a:solidFill>
                  <a:srgbClr val="92D050"/>
                </a:solidFill>
              </a:rPr>
              <a:t>После гимнастики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79388" y="1414463"/>
            <a:ext cx="4859337" cy="5443537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b="1" dirty="0">
                <a:solidFill>
                  <a:srgbClr val="F2F2F2"/>
                </a:solidFill>
              </a:rPr>
              <a:t> </a:t>
            </a:r>
            <a:r>
              <a:rPr lang="ru-RU" altLang="ru-RU" b="1" dirty="0">
                <a:solidFill>
                  <a:srgbClr val="000080"/>
                </a:solidFill>
              </a:rPr>
              <a:t>После утренней гимнастики школьник убирает свою постель, а затем приступает к водным процедурам: обтирает тело до пояса жестким махровым полотенцем, смоченным водой, или принимает душ.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ru-RU" altLang="ru-RU" dirty="0">
              <a:solidFill>
                <a:srgbClr val="00008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519363"/>
            <a:ext cx="3638550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1987976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40105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000" b="1">
                <a:solidFill>
                  <a:srgbClr val="92D050"/>
                </a:solidFill>
              </a:rPr>
              <a:t> Водные процедуры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22438"/>
            <a:ext cx="4583113" cy="452596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800" b="1">
                <a:solidFill>
                  <a:srgbClr val="F2F2F2"/>
                </a:solidFill>
              </a:rPr>
              <a:t>    </a:t>
            </a:r>
            <a:r>
              <a:rPr lang="ru-RU" altLang="ru-RU" sz="2800" b="1">
                <a:solidFill>
                  <a:srgbClr val="000080"/>
                </a:solidFill>
              </a:rPr>
              <a:t>Учащиеся, постоянно выполняющие водные процедуры, реже болеют гриппом, ангиной, острыми респираторными заболеваниями.</a:t>
            </a:r>
            <a:br>
              <a:rPr lang="ru-RU" altLang="ru-RU" sz="2800" b="1">
                <a:solidFill>
                  <a:srgbClr val="000080"/>
                </a:solidFill>
              </a:rPr>
            </a:br>
            <a:endParaRPr lang="ru-RU" altLang="ru-RU" sz="2800" b="1">
              <a:solidFill>
                <a:srgbClr val="00008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519363"/>
            <a:ext cx="3781425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5474494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7200" b="1">
                <a:solidFill>
                  <a:srgbClr val="92D050"/>
                </a:solidFill>
              </a:rPr>
              <a:t>    Чистка зубов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39863"/>
            <a:ext cx="5843588" cy="504031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    </a:t>
            </a:r>
            <a:r>
              <a:rPr lang="ru-RU" altLang="ru-RU" sz="2400" b="1">
                <a:solidFill>
                  <a:srgbClr val="000080"/>
                </a:solidFill>
              </a:rPr>
              <a:t>После выполнения физических упражнений и закаливающих процедур надо тщательно умыться с мылом и почистить зубы. Следует помнить, что тонкость, нежность и сравнительно большая ранимость верхнего слоя кожи у детей подросткового возраста создают благоприятную почву для различных кожных заболеваний.</a:t>
            </a:r>
            <a:br>
              <a:rPr lang="ru-RU" altLang="ru-RU" sz="2400" b="1">
                <a:solidFill>
                  <a:srgbClr val="000080"/>
                </a:solidFill>
              </a:rPr>
            </a:br>
            <a:endParaRPr lang="ru-RU" altLang="ru-RU" sz="2400" b="1">
              <a:solidFill>
                <a:srgbClr val="00008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619250"/>
            <a:ext cx="1928812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3" y="4549775"/>
            <a:ext cx="2005012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200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4c95f6bdd576cc636910c0d02c9e6f325111d7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431498">
            <a:off x="246021" y="438828"/>
            <a:ext cx="3320596" cy="2134887"/>
          </a:xfrm>
        </p:spPr>
      </p:pic>
      <p:pic>
        <p:nvPicPr>
          <p:cNvPr id="4" name="Рисунок 4" descr="ef2f17c643b6849e479cb422f3e4bf5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128" y="620055"/>
            <a:ext cx="3493957" cy="349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6" descr="sm_fu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54" y="3755617"/>
            <a:ext cx="3489279" cy="283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7" descr="22404162-Many-happy-active-kids-boys-and-girls-run-with-kite-in-the-park-Stock-Phot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731" y="4278219"/>
            <a:ext cx="3594236" cy="239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5" descr="дпш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2479" y="1534592"/>
            <a:ext cx="2785898" cy="2627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49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11163" y="41275"/>
            <a:ext cx="8229600" cy="1038225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000" b="1">
                <a:solidFill>
                  <a:srgbClr val="92D050"/>
                </a:solidFill>
              </a:rPr>
              <a:t>Кожа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77813" y="992188"/>
            <a:ext cx="6383337" cy="5657850"/>
          </a:xfrm>
          <a:ln/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altLang="ru-RU">
                <a:solidFill>
                  <a:srgbClr val="F2F2F2"/>
                </a:solidFill>
              </a:rPr>
              <a:t>  </a:t>
            </a:r>
            <a:r>
              <a:rPr lang="ru-RU" altLang="ru-RU" sz="2400" b="1">
                <a:solidFill>
                  <a:srgbClr val="000080"/>
                </a:solidFill>
              </a:rPr>
              <a:t>Кожа состоит из трех основных слоев: наружного слоя-надкожицы, собственно кожи и подкожной жировой клетчатки. Клетки наружного слоя тонки и нежны, они постоянно отмирают и удаляются, а на смену им вырастают новые. При неопрятном содержании тела подростка эти отмершие клетки остаются на его поверхности, белье, волосистой части головы (перхоть), разлагаются (дурно пахнут), в</a:t>
            </a:r>
            <a:r>
              <a:rPr lang="ru-RU" altLang="ru-RU" sz="2900" b="1">
                <a:solidFill>
                  <a:srgbClr val="F2F2F2"/>
                </a:solidFill>
              </a:rPr>
              <a:t> </a:t>
            </a:r>
            <a:r>
              <a:rPr lang="ru-RU" altLang="ru-RU" sz="2400" b="1">
                <a:solidFill>
                  <a:srgbClr val="000080"/>
                </a:solidFill>
              </a:rPr>
              <a:t>случае пореза кожи способствуют появлению воспалительных процессов.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ru-RU" altLang="ru-RU" sz="2400" b="1">
                <a:solidFill>
                  <a:srgbClr val="000080"/>
                </a:solidFill>
              </a:rPr>
              <a:t/>
            </a:r>
            <a:br>
              <a:rPr lang="ru-RU" altLang="ru-RU" sz="2400" b="1">
                <a:solidFill>
                  <a:srgbClr val="000080"/>
                </a:solidFill>
              </a:rPr>
            </a:br>
            <a:endParaRPr lang="ru-RU" altLang="ru-RU" sz="2400" b="1">
              <a:solidFill>
                <a:srgbClr val="00008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333500"/>
            <a:ext cx="18224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3959225"/>
            <a:ext cx="1979612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419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000" b="1">
                <a:solidFill>
                  <a:srgbClr val="92D050"/>
                </a:solidFill>
              </a:rPr>
              <a:t>Нечистоплотность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60363" y="1722438"/>
            <a:ext cx="5580062" cy="4937125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   </a:t>
            </a:r>
            <a:r>
              <a:rPr lang="ru-RU" altLang="ru-RU" sz="2600" b="1">
                <a:solidFill>
                  <a:srgbClr val="000080"/>
                </a:solidFill>
              </a:rPr>
              <a:t>Надо приучать себя к отвращению к нечистоплотности, навыкам ухода за своим телом. Очень важно приучиться мыть все лицо и шею, а не одну лишь переднюю часть лица, как это часто делают ребята, не контролируемые взрослыми</a:t>
            </a:r>
            <a:r>
              <a:rPr lang="ru-RU" altLang="ru-RU" sz="2600">
                <a:solidFill>
                  <a:srgbClr val="000080"/>
                </a:solidFill>
              </a:rPr>
              <a:t>.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260475"/>
            <a:ext cx="1785937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959225"/>
            <a:ext cx="285115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095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600" b="1">
                <a:solidFill>
                  <a:srgbClr val="92D050"/>
                </a:solidFill>
              </a:rPr>
              <a:t>    Гигиена рук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22438"/>
            <a:ext cx="4402138" cy="452596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</a:t>
            </a:r>
            <a:r>
              <a:rPr lang="ru-RU" altLang="ru-RU" sz="2800" b="1">
                <a:solidFill>
                  <a:srgbClr val="000080"/>
                </a:solidFill>
              </a:rPr>
              <a:t>Необходимо мыть руки с мылом, часто стричь ногти, очищать подногтевое пространство щеткой.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sz="2800" b="1">
                <a:solidFill>
                  <a:srgbClr val="000080"/>
                </a:solidFill>
              </a:rPr>
              <a:t>Во время умывания нужно чистить нос. 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681163"/>
            <a:ext cx="3429000" cy="227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4070350"/>
            <a:ext cx="3500438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4674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8800" b="1">
                <a:solidFill>
                  <a:srgbClr val="92D050"/>
                </a:solidFill>
              </a:rPr>
              <a:t>      Руки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60363" y="1722438"/>
            <a:ext cx="4140200" cy="4757737"/>
          </a:xfrm>
          <a:ln/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 </a:t>
            </a:r>
            <a:r>
              <a:rPr lang="ru-RU" altLang="ru-RU" sz="2400" b="1">
                <a:solidFill>
                  <a:srgbClr val="000080"/>
                </a:solidFill>
              </a:rPr>
              <a:t>Подросток должен мыть руки с мылом перед каждой едой, по возвращении из учебного заведения, перед началом и после окончания учебных занятий, после игр, гимнастических упражнений, работы, после каждого посещения туалета.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altLang="ru-RU" sz="2400" b="1">
                <a:solidFill>
                  <a:srgbClr val="000080"/>
                </a:solidFill>
              </a:rPr>
              <a:t/>
            </a:r>
            <a:br>
              <a:rPr lang="ru-RU" altLang="ru-RU" sz="2400" b="1">
                <a:solidFill>
                  <a:srgbClr val="000080"/>
                </a:solidFill>
              </a:rPr>
            </a:br>
            <a:endParaRPr lang="ru-RU" altLang="ru-RU" sz="2400" b="1">
              <a:solidFill>
                <a:srgbClr val="000080"/>
              </a:solidFill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643063"/>
            <a:ext cx="2424113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929063"/>
            <a:ext cx="3979863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383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36295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5400" b="1">
                <a:solidFill>
                  <a:srgbClr val="92D050"/>
                </a:solidFill>
              </a:rPr>
              <a:t>Гигиена полости рта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62075"/>
            <a:ext cx="4943475" cy="5118100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</a:t>
            </a:r>
            <a:r>
              <a:rPr lang="ru-RU" altLang="ru-RU" sz="2800" b="1">
                <a:solidFill>
                  <a:srgbClr val="000080"/>
                </a:solidFill>
              </a:rPr>
              <a:t>Подростку крайне необходима гигиена полости рта. Следует полоскать рот после еды, чтобы удалить застрявшие между зубами частицы пищи. Кроме того, нужно утром и вечером зубы чистить щеткой.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1712913"/>
            <a:ext cx="2995613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88" y="4140200"/>
            <a:ext cx="30003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726195"/>
      </p:ext>
    </p:extLst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36295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4800" b="1">
                <a:solidFill>
                  <a:srgbClr val="92D050"/>
                </a:solidFill>
              </a:rPr>
              <a:t>  Закаливание организма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22438"/>
            <a:ext cx="4943475" cy="452596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</a:t>
            </a:r>
            <a:r>
              <a:rPr lang="ru-RU" altLang="ru-RU" b="1">
                <a:solidFill>
                  <a:srgbClr val="000080"/>
                </a:solidFill>
              </a:rPr>
              <a:t>С целью закаливания организма подростка перед сном полезно мыть ноги с мылом, постепенно понижая температуру воды. 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1728788"/>
            <a:ext cx="2654300" cy="385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832786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7200" b="1">
                <a:solidFill>
                  <a:srgbClr val="92D050"/>
                </a:solidFill>
              </a:rPr>
              <a:t>  Волосы и кожа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22438"/>
            <a:ext cx="4222750" cy="452596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altLang="ru-RU" sz="3200" b="1">
                <a:solidFill>
                  <a:srgbClr val="F2F2F2"/>
                </a:solidFill>
              </a:rPr>
              <a:t>   </a:t>
            </a:r>
            <a:r>
              <a:rPr lang="ru-RU" altLang="ru-RU" sz="3200" b="1">
                <a:solidFill>
                  <a:srgbClr val="000080"/>
                </a:solidFill>
              </a:rPr>
              <a:t>Волосы и кожу на голове подросток моет горячей водой с мылом не реже одного раза в неделю. 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071688"/>
            <a:ext cx="3500438" cy="291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66437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7200" b="1">
                <a:solidFill>
                  <a:srgbClr val="92D050"/>
                </a:solidFill>
              </a:rPr>
              <a:t>        Волосы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60363" y="1619250"/>
            <a:ext cx="4500562" cy="5040313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/>
              <a:t>   </a:t>
            </a:r>
            <a:r>
              <a:rPr lang="ru-RU" altLang="ru-RU" b="1">
                <a:solidFill>
                  <a:srgbClr val="000080"/>
                </a:solidFill>
              </a:rPr>
              <a:t>Закручивать волосы на ночь в бигуди вредно. Они нередко нарушают сон, вызывают головные боли. Недопустимо использовать лак для сохранения прически.</a:t>
            </a:r>
            <a:br>
              <a:rPr lang="ru-RU" altLang="ru-RU" b="1">
                <a:solidFill>
                  <a:srgbClr val="000080"/>
                </a:solidFill>
              </a:rPr>
            </a:br>
            <a:endParaRPr lang="ru-RU" altLang="ru-RU" b="1">
              <a:solidFill>
                <a:srgbClr val="000080"/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071688"/>
            <a:ext cx="3732212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575063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4400" b="1">
                <a:solidFill>
                  <a:srgbClr val="92D050"/>
                </a:solidFill>
              </a:rPr>
              <a:t>Гигиена одежды и обуви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60363" y="1235075"/>
            <a:ext cx="4319587" cy="5965825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   </a:t>
            </a:r>
            <a:r>
              <a:rPr lang="ru-RU" altLang="ru-RU" sz="2400" b="1">
                <a:solidFill>
                  <a:srgbClr val="000080"/>
                </a:solidFill>
              </a:rPr>
              <a:t>Большое внимание надо уделять гигиене одежды и обуви. Одежда задерживает тепло тела, защищает кожный покров от загрязнений и повреждений. В то же время она должна обеспечивать смену воздуха, находящегося между нею и поверхностью тела, и хорошо впитывать выделения кожи. 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352550"/>
            <a:ext cx="40386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3779838"/>
            <a:ext cx="256222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063765"/>
      </p:ext>
    </p:extLst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8000" b="1">
                <a:solidFill>
                  <a:srgbClr val="92D050"/>
                </a:solidFill>
              </a:rPr>
              <a:t>      Обувь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722438"/>
            <a:ext cx="4762500" cy="4525962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   </a:t>
            </a:r>
            <a:r>
              <a:rPr lang="ru-RU" altLang="ru-RU" sz="2400" b="1">
                <a:solidFill>
                  <a:srgbClr val="000080"/>
                </a:solidFill>
              </a:rPr>
              <a:t>Обувь подростка своим размером и фасоном не должна препятствовать развитию стопы. Тесная обувь затрудняет ходьбу, жмет ногу, в результате пальцы находят один на другой, образуются мозоли, потертости. 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619250"/>
            <a:ext cx="1927225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13" y="3779838"/>
            <a:ext cx="3000375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351613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Содержимое 3" descr="1406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359" y="489404"/>
            <a:ext cx="2286110" cy="2286350"/>
          </a:xfrm>
        </p:spPr>
      </p:pic>
      <p:pic>
        <p:nvPicPr>
          <p:cNvPr id="4" name="Рисунок 5" descr="169298_i_0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712" y="816022"/>
            <a:ext cx="3170883" cy="2842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ХХХХ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613" y="2514463"/>
            <a:ext cx="4492803" cy="298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6" descr="0733af2745fa7714e0f8e0d6510c979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7884" y="3951593"/>
            <a:ext cx="2286110" cy="22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7" descr="kids reading in the dar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31" y="4604837"/>
            <a:ext cx="2934144" cy="1952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30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6700"/>
            <a:ext cx="8229600" cy="1398588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8000" b="1">
                <a:solidFill>
                  <a:srgbClr val="92D050"/>
                </a:solidFill>
              </a:rPr>
              <a:t>       Обувь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73063" y="1743075"/>
            <a:ext cx="4943475" cy="4525963"/>
          </a:xfrm>
          <a:ln/>
        </p:spPr>
        <p:txBody>
          <a:bodyPr/>
          <a:lstStyle/>
          <a:p>
            <a:pPr algn="just">
              <a:lnSpc>
                <a:spcPct val="100000"/>
              </a:lnSpc>
              <a:spcBef>
                <a:spcPts val="6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ru-RU" altLang="ru-RU" b="1">
                <a:solidFill>
                  <a:srgbClr val="F2F2F2"/>
                </a:solidFill>
              </a:rPr>
              <a:t>     </a:t>
            </a:r>
            <a:r>
              <a:rPr lang="ru-RU" altLang="ru-RU" sz="2400" b="1">
                <a:solidFill>
                  <a:srgbClr val="000080"/>
                </a:solidFill>
              </a:rPr>
              <a:t>В тесной обуви подростку зимой холодно: она сдавливает кровеносные сосуды стопы, мешает нормальному ее питанию и согреванию. Слишком свободная обувь также вредна для подростка: натираются ноги, появляются ссадины. Обувь должна по размерам точно соответствовать длине и ширине стопы подростка</a:t>
            </a:r>
            <a:r>
              <a:rPr lang="ru-RU" altLang="ru-RU" sz="2400">
                <a:solidFill>
                  <a:srgbClr val="000080"/>
                </a:solidFill>
              </a:rPr>
              <a:t>.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19250"/>
            <a:ext cx="3571875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140200"/>
            <a:ext cx="3286125" cy="240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188673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6700"/>
            <a:ext cx="8229600" cy="1398588"/>
          </a:xfrm>
          <a:ln/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8800" b="1">
                <a:solidFill>
                  <a:srgbClr val="FFFF00"/>
                </a:solidFill>
              </a:rPr>
              <a:t>   Запомни!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</a:pPr>
            <a:r>
              <a:rPr lang="ru-RU" altLang="ru-RU" sz="3600" b="1">
                <a:solidFill>
                  <a:srgbClr val="92D050"/>
                </a:solidFill>
                <a:latin typeface="Lucida Sans Unicode" charset="0"/>
              </a:rPr>
              <a:t>    Если  будешь  ты  стремиться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</a:pPr>
            <a:r>
              <a:rPr lang="ru-RU" altLang="ru-RU" sz="3600" b="1">
                <a:solidFill>
                  <a:srgbClr val="92D050"/>
                </a:solidFill>
                <a:latin typeface="Lucida Sans Unicode" charset="0"/>
              </a:rPr>
              <a:t>    Распорядок  выполнять – 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</a:pPr>
            <a:r>
              <a:rPr lang="ru-RU" altLang="ru-RU" sz="3600" b="1">
                <a:solidFill>
                  <a:srgbClr val="92D050"/>
                </a:solidFill>
                <a:latin typeface="Lucida Sans Unicode" charset="0"/>
              </a:rPr>
              <a:t>    Будешь  лучше  ты  учиться,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spcAft>
                <a:spcPts val="1425"/>
              </a:spcAft>
            </a:pPr>
            <a:r>
              <a:rPr lang="ru-RU" altLang="ru-RU" sz="3600" b="1">
                <a:solidFill>
                  <a:srgbClr val="92D050"/>
                </a:solidFill>
                <a:latin typeface="Lucida Sans Unicode" charset="0"/>
              </a:rPr>
              <a:t>    Лучше  будешь  отдыхать. </a:t>
            </a:r>
          </a:p>
        </p:txBody>
      </p:sp>
    </p:spTree>
    <p:extLst>
      <p:ext uri="{BB962C8B-B14F-4D97-AF65-F5344CB8AC3E}">
        <p14:creationId xmlns:p14="http://schemas.microsoft.com/office/powerpoint/2010/main" val="415448920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552" y="2708920"/>
            <a:ext cx="8062913" cy="3429000"/>
          </a:xfrm>
          <a:ln/>
        </p:spPr>
        <p:txBody>
          <a:bodyPr lIns="90000" tIns="45000" rIns="90000" bIns="45000"/>
          <a:lstStyle/>
          <a:p>
            <a:pPr marL="0" indent="0" algn="ctr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sz="6000" b="1" dirty="0">
                <a:solidFill>
                  <a:srgbClr val="FF0000"/>
                </a:solidFill>
              </a:rPr>
              <a:t>Соблюдай режим дня и личную гигиену!</a:t>
            </a:r>
          </a:p>
          <a:p>
            <a:pPr marL="0" indent="0">
              <a:lnSpc>
                <a:spcPct val="100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ru-RU" altLang="ru-RU" sz="4200" b="1" dirty="0">
              <a:solidFill>
                <a:srgbClr val="97A0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40087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2165" y="332656"/>
            <a:ext cx="519565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Спасибочки</a:t>
            </a:r>
            <a:r>
              <a:rPr lang="ru-RU" sz="6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за </a:t>
            </a:r>
          </a:p>
          <a:p>
            <a:pPr algn="ctr"/>
            <a:r>
              <a:rPr lang="ru-RU" sz="60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внимание:*</a:t>
            </a:r>
            <a:endParaRPr lang="ru-RU" sz="60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6146" name="Picture 2" descr="http://img0.joyreactor.cc/pics/comment/%D1%80%D1%83%D0%BA%D0%BE%D0%BA%D1%80%D1%8B%D0%BB%D1%8B%D0%B5-%D0%B6%D0%B8%D0%B2%D0%BD%D0%BE%D1%81%D1%82%D1%8C-%D0%BC%D0%B8%D0%BC%D0%B8%D0%BC%D0%B8-153605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420888"/>
            <a:ext cx="4032448" cy="410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21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523" y="3953626"/>
            <a:ext cx="4538455" cy="29043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91678" y="489404"/>
            <a:ext cx="8229604" cy="3396864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635"/>
              </a:spcBef>
            </a:pP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Здоровое питание – одна из основ здорового образа жизни.</a:t>
            </a:r>
          </a:p>
          <a:p>
            <a:pPr>
              <a:lnSpc>
                <a:spcPct val="80000"/>
              </a:lnSpc>
              <a:spcBef>
                <a:spcPts val="635"/>
              </a:spcBef>
            </a:pP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Какое питание можно назвать здоровым?</a:t>
            </a:r>
            <a:br>
              <a:rPr lang="ru-RU" sz="2800">
                <a:solidFill>
                  <a:srgbClr val="000000"/>
                </a:solidFill>
                <a:latin typeface="Comic Sans MS" pitchFamily="66"/>
              </a:rPr>
            </a:b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Разнообразное, однообразное, богатое овощами и фруктами, богатое сладостями, регулярное, от случая к случаю, без спешки, второпях.</a:t>
            </a:r>
          </a:p>
          <a:p>
            <a:pPr>
              <a:lnSpc>
                <a:spcPct val="80000"/>
              </a:lnSpc>
              <a:spcBef>
                <a:spcPts val="635"/>
              </a:spcBef>
            </a:pPr>
            <a:r>
              <a:rPr lang="ru-RU" sz="2800">
                <a:solidFill>
                  <a:srgbClr val="000000"/>
                </a:solidFill>
                <a:latin typeface="Comic Sans MS" pitchFamily="66"/>
              </a:rPr>
              <a:t>Подумай о том, правильно ли ты питаешься.?</a:t>
            </a:r>
          </a:p>
          <a:p>
            <a:pPr>
              <a:lnSpc>
                <a:spcPct val="80000"/>
              </a:lnSpc>
              <a:spcBef>
                <a:spcPts val="635"/>
              </a:spcBef>
            </a:pPr>
            <a:endParaRPr lang="ru-RU" sz="2800"/>
          </a:p>
        </p:txBody>
      </p:sp>
    </p:spTree>
    <p:extLst>
      <p:ext uri="{BB962C8B-B14F-4D97-AF65-F5344CB8AC3E}">
        <p14:creationId xmlns:p14="http://schemas.microsoft.com/office/powerpoint/2010/main" val="305635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56</TotalTime>
  <Words>2015</Words>
  <Application>Microsoft Office PowerPoint</Application>
  <PresentationFormat>Экран (4:3)</PresentationFormat>
  <Paragraphs>289</Paragraphs>
  <Slides>83</Slides>
  <Notes>23</Notes>
  <HiddenSlides>1</HiddenSlides>
  <MMClips>1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97" baseType="lpstr">
      <vt:lpstr>Microsoft YaHei</vt:lpstr>
      <vt:lpstr>Arial</vt:lpstr>
      <vt:lpstr>Arial Black</vt:lpstr>
      <vt:lpstr>Calibri</vt:lpstr>
      <vt:lpstr>Candara</vt:lpstr>
      <vt:lpstr>Comic Sans MS</vt:lpstr>
      <vt:lpstr>Courier New</vt:lpstr>
      <vt:lpstr>Franklin Gothic Book</vt:lpstr>
      <vt:lpstr>Lucida Sans Unicode</vt:lpstr>
      <vt:lpstr>Symbol</vt:lpstr>
      <vt:lpstr>Times New Roman</vt:lpstr>
      <vt:lpstr>Wingdings</vt:lpstr>
      <vt:lpstr>Wingdings 2</vt:lpstr>
      <vt:lpstr>Волна</vt:lpstr>
      <vt:lpstr>ФГАО ВПО «Северо-Восточный федеральный университет им. М.К. Аммосова» Медицинский институт Кафедра общественного здоровья и здравоохранения, общей гигиены и биоэтики</vt:lpstr>
      <vt:lpstr>Презентация PowerPoint</vt:lpstr>
      <vt:lpstr>Урок 1</vt:lpstr>
      <vt:lpstr>СКАЖЕМ ЗДОРОВЬЮ – ДА!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-чисти зубы -мой руки перед едой и после прогулки</vt:lpstr>
      <vt:lpstr>Презентация PowerPoint</vt:lpstr>
      <vt:lpstr>Физкультминутка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2</vt:lpstr>
      <vt:lpstr>Классный урок для 4 класса Школа-лаборатория СВФУ</vt:lpstr>
      <vt:lpstr>Режим дня и гигиена школьника</vt:lpstr>
      <vt:lpstr>Содержание:</vt:lpstr>
      <vt:lpstr>Здоровье – это</vt:lpstr>
      <vt:lpstr>Здоровье – это движение</vt:lpstr>
      <vt:lpstr>Где здоровье – там и красота</vt:lpstr>
      <vt:lpstr>Что нужно делать,  чтобы быть здоровым?</vt:lpstr>
      <vt:lpstr>Отгадай загадку</vt:lpstr>
      <vt:lpstr>Мой режим дня</vt:lpstr>
      <vt:lpstr>Физкультминутка</vt:lpstr>
      <vt:lpstr>Свежим воздухом дышать!</vt:lpstr>
      <vt:lpstr>Полезные советы</vt:lpstr>
      <vt:lpstr>Презентация PowerPoint</vt:lpstr>
      <vt:lpstr>Презентация PowerPoint</vt:lpstr>
      <vt:lpstr>Презентация PowerPoint</vt:lpstr>
      <vt:lpstr>Классный час «Здоровый образ жизни» 5 класс Школа №12</vt:lpstr>
      <vt:lpstr>Презентация PowerPoint</vt:lpstr>
      <vt:lpstr>Здоровый образ жизни</vt:lpstr>
      <vt:lpstr>Тест «Твое здоровье».</vt:lpstr>
      <vt:lpstr>Результаты. </vt:lpstr>
      <vt:lpstr>Основные правила здорового образа жизни:</vt:lpstr>
      <vt:lpstr>Правильное питание—основа здорового образа. </vt:lpstr>
      <vt:lpstr>Что мы пьем?</vt:lpstr>
      <vt:lpstr>Презентация PowerPoint</vt:lpstr>
      <vt:lpstr>Чтобы уменьшить вред от любой газировки, в том числе и от Pepsi, необходимо следовать простым правилам:</vt:lpstr>
      <vt:lpstr>Что мы едим?</vt:lpstr>
      <vt:lpstr>Салат, укроп,  петрушка.</vt:lpstr>
      <vt:lpstr>Морковь </vt:lpstr>
      <vt:lpstr>Капуста</vt:lpstr>
      <vt:lpstr>Свекла</vt:lpstr>
      <vt:lpstr>Яблоки </vt:lpstr>
      <vt:lpstr>Груши </vt:lpstr>
      <vt:lpstr>Черная смородина</vt:lpstr>
      <vt:lpstr>Сон</vt:lpstr>
      <vt:lpstr>Отказ от вредных привычек</vt:lpstr>
      <vt:lpstr>Воздействие табака на организм</vt:lpstr>
      <vt:lpstr>Действие курения  на органы дыхания</vt:lpstr>
      <vt:lpstr>Влияние курения на организм девушки особенно вредно!</vt:lpstr>
      <vt:lpstr>Употребление алкоголя – это тоже вредная привычка организма. Недаром говорят: «Потянешься за водкой – будет жизнь короткой»</vt:lpstr>
      <vt:lpstr>Желаем вам:</vt:lpstr>
      <vt:lpstr>Презентация PowerPoint</vt:lpstr>
      <vt:lpstr>Презентация PowerPoint</vt:lpstr>
      <vt:lpstr>Презентация PowerPoint</vt:lpstr>
      <vt:lpstr>Режим дня и личная гигиена</vt:lpstr>
      <vt:lpstr>     Режим дня</vt:lpstr>
      <vt:lpstr>Понятие «режим дня»</vt:lpstr>
      <vt:lpstr>Растущий организм</vt:lpstr>
      <vt:lpstr> Личная гигиена</vt:lpstr>
      <vt:lpstr>Утренняя зарядка</vt:lpstr>
      <vt:lpstr>После гимнастики</vt:lpstr>
      <vt:lpstr> Водные процедуры</vt:lpstr>
      <vt:lpstr>    Чистка зубов</vt:lpstr>
      <vt:lpstr>Кожа</vt:lpstr>
      <vt:lpstr>Нечистоплотность</vt:lpstr>
      <vt:lpstr>    Гигиена рук</vt:lpstr>
      <vt:lpstr>      Руки</vt:lpstr>
      <vt:lpstr>Гигиена полости рта</vt:lpstr>
      <vt:lpstr>  Закаливание организма</vt:lpstr>
      <vt:lpstr>  Волосы и кожа</vt:lpstr>
      <vt:lpstr>        Волосы</vt:lpstr>
      <vt:lpstr>Гигиена одежды и обуви</vt:lpstr>
      <vt:lpstr>      Обувь</vt:lpstr>
      <vt:lpstr>       Обувь</vt:lpstr>
      <vt:lpstr>   Запомни!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ФГАО ВПО «Северо-Восточный федеральный университет им. М.К. Аммосова» Медицинский институт Кафедра общественного здоровья и здравоохранения, общей гигиены и биоэтики</dc:title>
  <dc:creator>RePack by Diakov</dc:creator>
  <cp:lastModifiedBy>MPD</cp:lastModifiedBy>
  <cp:revision>7</cp:revision>
  <dcterms:created xsi:type="dcterms:W3CDTF">2016-03-12T01:30:07Z</dcterms:created>
  <dcterms:modified xsi:type="dcterms:W3CDTF">2016-03-18T04:16:52Z</dcterms:modified>
</cp:coreProperties>
</file>